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410" r:id="rId3"/>
    <p:sldId id="2411" r:id="rId5"/>
    <p:sldId id="2412" r:id="rId6"/>
    <p:sldId id="2503" r:id="rId7"/>
    <p:sldId id="2502" r:id="rId8"/>
    <p:sldId id="2504" r:id="rId9"/>
    <p:sldId id="2467" r:id="rId10"/>
    <p:sldId id="2396" r:id="rId11"/>
    <p:sldId id="2397" r:id="rId12"/>
    <p:sldId id="2435" r:id="rId13"/>
    <p:sldId id="2398" r:id="rId14"/>
    <p:sldId id="2399" r:id="rId15"/>
    <p:sldId id="2400" r:id="rId16"/>
    <p:sldId id="2427" r:id="rId17"/>
    <p:sldId id="2428" r:id="rId18"/>
    <p:sldId id="2401" r:id="rId19"/>
    <p:sldId id="2431" r:id="rId20"/>
    <p:sldId id="2432" r:id="rId21"/>
    <p:sldId id="2541" r:id="rId22"/>
    <p:sldId id="2429" r:id="rId23"/>
    <p:sldId id="2433" r:id="rId24"/>
    <p:sldId id="2404" r:id="rId25"/>
    <p:sldId id="2405" r:id="rId26"/>
    <p:sldId id="2434" r:id="rId27"/>
    <p:sldId id="2542" r:id="rId28"/>
    <p:sldId id="2407" r:id="rId29"/>
    <p:sldId id="2436" r:id="rId30"/>
    <p:sldId id="2546" r:id="rId31"/>
    <p:sldId id="2437" r:id="rId32"/>
    <p:sldId id="2408" r:id="rId33"/>
    <p:sldId id="2438" r:id="rId34"/>
  </p:sldIdLst>
  <p:sldSz cx="9144000" cy="5143500" type="screen16x9"/>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C1C71149-82AD-4AD0-83CB-2BDE22B83051}">
          <p14:sldIdLst>
            <p14:sldId id="2410"/>
            <p14:sldId id="2411"/>
            <p14:sldId id="2412"/>
            <p14:sldId id="2503"/>
            <p14:sldId id="2502"/>
            <p14:sldId id="2504"/>
            <p14:sldId id="2467"/>
            <p14:sldId id="2396"/>
            <p14:sldId id="2397"/>
            <p14:sldId id="2435"/>
            <p14:sldId id="2398"/>
            <p14:sldId id="2399"/>
            <p14:sldId id="2400"/>
            <p14:sldId id="2427"/>
            <p14:sldId id="2428"/>
            <p14:sldId id="2401"/>
            <p14:sldId id="2431"/>
            <p14:sldId id="2432"/>
            <p14:sldId id="2541"/>
            <p14:sldId id="2429"/>
            <p14:sldId id="2433"/>
            <p14:sldId id="2404"/>
            <p14:sldId id="2405"/>
            <p14:sldId id="2434"/>
            <p14:sldId id="2542"/>
            <p14:sldId id="2407"/>
            <p14:sldId id="2436"/>
            <p14:sldId id="2546"/>
            <p14:sldId id="2437"/>
            <p14:sldId id="2408"/>
            <p14:sldId id="243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3283"/>
    <a:srgbClr val="F9F9F9"/>
    <a:srgbClr val="353AF5"/>
    <a:srgbClr val="82C836"/>
    <a:srgbClr val="B0DD7F"/>
    <a:srgbClr val="63B446"/>
    <a:srgbClr val="DAA600"/>
    <a:srgbClr val="85CA3A"/>
    <a:srgbClr val="F7F7F7"/>
    <a:srgbClr val="EAB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197" autoAdjust="0"/>
    <p:restoredTop sz="94660"/>
  </p:normalViewPr>
  <p:slideViewPr>
    <p:cSldViewPr>
      <p:cViewPr varScale="1">
        <p:scale>
          <a:sx n="90" d="100"/>
          <a:sy n="90" d="100"/>
        </p:scale>
        <p:origin x="572" y="52"/>
      </p:cViewPr>
      <p:guideLst>
        <p:guide orient="horz" pos="2072"/>
        <p:guide pos="287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tags" Target="tags/tag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D5B130-AE21-4EB1-8CDF-A94E619A6276}" type="datetimeFigureOut">
              <a:rPr lang="en-US" smtClean="0"/>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5712C9-8DC8-4E79-80EE-9221380E439E}"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C1A7619B-5F27-461A-B1F7-4377D2F87AC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C1A7619B-5F27-461A-B1F7-4377D2F87AC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C1A7619B-5F27-461A-B1F7-4377D2F87AC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A7619B-5F27-461A-B1F7-4377D2F87AC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3"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A7619B-5F27-461A-B1F7-4377D2F87AC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A7619B-5F27-461A-B1F7-4377D2F87AC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A7619B-5F27-461A-B1F7-4377D2F87AC7}" type="datetimeFigureOut">
              <a:rPr lang="en-US" smtClean="0"/>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ABB53E6-B91E-4566-8937-6DB8487B3E66}"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jpeg"/><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35541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67106" y="47242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47372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8175503" y="467077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38069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4" name="Rectangle 233"/>
          <p:cNvSpPr/>
          <p:nvPr/>
        </p:nvSpPr>
        <p:spPr>
          <a:xfrm>
            <a:off x="0" y="4852357"/>
            <a:ext cx="9143999" cy="31430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sz="1600" dirty="0">
              <a:solidFill>
                <a:schemeClr val="bg1">
                  <a:lumMod val="95000"/>
                </a:schemeClr>
              </a:solidFill>
              <a:latin typeface="Franchise" pitchFamily="49" charset="0"/>
              <a:ea typeface="Franchise" pitchFamily="49" charset="0"/>
            </a:endParaRPr>
          </a:p>
        </p:txBody>
      </p:sp>
      <p:sp>
        <p:nvSpPr>
          <p:cNvPr id="235" name="Rectangle 234"/>
          <p:cNvSpPr/>
          <p:nvPr/>
        </p:nvSpPr>
        <p:spPr>
          <a:xfrm>
            <a:off x="0" y="479515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57594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28587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812" y="457594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285874"/>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7236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7308" y="4598387"/>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38069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58716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29709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文本框 2"/>
          <p:cNvSpPr txBox="1"/>
          <p:nvPr/>
        </p:nvSpPr>
        <p:spPr>
          <a:xfrm>
            <a:off x="715010" y="1598930"/>
            <a:ext cx="8148320" cy="645160"/>
          </a:xfrm>
          <a:prstGeom prst="rect">
            <a:avLst/>
          </a:prstGeom>
          <a:noFill/>
        </p:spPr>
        <p:txBody>
          <a:bodyPr wrap="square" rtlCol="0">
            <a:spAutoFit/>
          </a:bodyPr>
          <a:p>
            <a:pPr algn="ctr"/>
            <a:r>
              <a:rPr lang="zh-CN" altLang="en-US" sz="3600">
                <a:latin typeface="楷体" panose="02010609060101010101" charset="-122"/>
                <a:ea typeface="楷体" panose="02010609060101010101" charset="-122"/>
                <a:cs typeface="楷体" panose="02010609060101010101" charset="-122"/>
              </a:rPr>
              <a:t>第三章  学前教育的目标、任务、原则</a:t>
            </a:r>
            <a:endParaRPr lang="zh-CN" altLang="en-US" sz="36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250825" y="387985"/>
            <a:ext cx="8648065" cy="43732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l">
              <a:lnSpc>
                <a:spcPct val="150000"/>
              </a:lnSpc>
            </a:pPr>
            <a:r>
              <a:rPr lang="en-US" altLang="zh-CN" sz="3200">
                <a:latin typeface="楷体" panose="02010609060101010101" charset="-122"/>
                <a:ea typeface="楷体" panose="02010609060101010101" charset="-122"/>
                <a:cs typeface="楷体" panose="02010609060101010101" charset="-122"/>
              </a:rPr>
              <a:t>   2002</a:t>
            </a:r>
            <a:r>
              <a:rPr lang="zh-CN" altLang="en-US" sz="3200">
                <a:latin typeface="楷体" panose="02010609060101010101" charset="-122"/>
                <a:ea typeface="楷体" panose="02010609060101010101" charset="-122"/>
                <a:cs typeface="楷体" panose="02010609060101010101" charset="-122"/>
              </a:rPr>
              <a:t>年党的十六大对教育目的进行了修改和调整，提出了新时期我国的教育目的是：</a:t>
            </a:r>
            <a:r>
              <a:rPr lang="en-US" altLang="zh-CN" sz="3200">
                <a:latin typeface="楷体" panose="02010609060101010101" charset="-122"/>
                <a:ea typeface="楷体" panose="02010609060101010101" charset="-122"/>
                <a:cs typeface="楷体" panose="02010609060101010101" charset="-122"/>
              </a:rPr>
              <a:t>“</a:t>
            </a:r>
            <a:r>
              <a:rPr lang="zh-CN" altLang="en-US" sz="3200">
                <a:latin typeface="楷体" panose="02010609060101010101" charset="-122"/>
                <a:ea typeface="楷体" panose="02010609060101010101" charset="-122"/>
                <a:cs typeface="楷体" panose="02010609060101010101" charset="-122"/>
              </a:rPr>
              <a:t>坚持教育为社会主义现代化建设服务，</a:t>
            </a:r>
            <a:r>
              <a:rPr lang="zh-CN" altLang="en-US" sz="3200" b="1">
                <a:solidFill>
                  <a:srgbClr val="FF0000"/>
                </a:solidFill>
                <a:latin typeface="楷体" panose="02010609060101010101" charset="-122"/>
                <a:ea typeface="楷体" panose="02010609060101010101" charset="-122"/>
                <a:cs typeface="楷体" panose="02010609060101010101" charset="-122"/>
              </a:rPr>
              <a:t>为人民服务，</a:t>
            </a:r>
            <a:r>
              <a:rPr lang="zh-CN" altLang="en-US" sz="3200">
                <a:latin typeface="楷体" panose="02010609060101010101" charset="-122"/>
                <a:ea typeface="楷体" panose="02010609060101010101" charset="-122"/>
                <a:cs typeface="楷体" panose="02010609060101010101" charset="-122"/>
              </a:rPr>
              <a:t>与生产劳动和</a:t>
            </a:r>
            <a:r>
              <a:rPr lang="zh-CN" altLang="en-US" sz="3200" b="1">
                <a:solidFill>
                  <a:srgbClr val="FF0000"/>
                </a:solidFill>
                <a:latin typeface="楷体" panose="02010609060101010101" charset="-122"/>
                <a:ea typeface="楷体" panose="02010609060101010101" charset="-122"/>
                <a:cs typeface="楷体" panose="02010609060101010101" charset="-122"/>
              </a:rPr>
              <a:t>社会实践</a:t>
            </a:r>
            <a:r>
              <a:rPr lang="zh-CN" altLang="en-US" sz="3200">
                <a:latin typeface="楷体" panose="02010609060101010101" charset="-122"/>
                <a:ea typeface="楷体" panose="02010609060101010101" charset="-122"/>
                <a:cs typeface="楷体" panose="02010609060101010101" charset="-122"/>
              </a:rPr>
              <a:t>相结合，培养德智体美全面发展的社会主义建设者和接班人。</a:t>
            </a:r>
            <a:r>
              <a:rPr lang="en-US" altLang="zh-CN" sz="3200">
                <a:latin typeface="楷体" panose="02010609060101010101" charset="-122"/>
                <a:ea typeface="楷体" panose="02010609060101010101" charset="-122"/>
                <a:cs typeface="楷体" panose="02010609060101010101" charset="-122"/>
              </a:rPr>
              <a:t>”</a:t>
            </a:r>
            <a:endParaRPr lang="en-US" altLang="zh-CN" sz="32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4" name="文本框 3"/>
          <p:cNvSpPr txBox="1"/>
          <p:nvPr/>
        </p:nvSpPr>
        <p:spPr>
          <a:xfrm>
            <a:off x="560070" y="1049020"/>
            <a:ext cx="7999095" cy="3046095"/>
          </a:xfrm>
          <a:prstGeom prst="rect">
            <a:avLst/>
          </a:prstGeom>
          <a:noFill/>
        </p:spPr>
        <p:txBody>
          <a:bodyPr wrap="square" rtlCol="0">
            <a:spAutoFit/>
          </a:bodyPr>
          <a:p>
            <a:pPr>
              <a:lnSpc>
                <a:spcPct val="150000"/>
              </a:lnSpc>
            </a:pPr>
            <a:r>
              <a:rPr lang="en-US" altLang="zh-CN"/>
              <a:t>             </a:t>
            </a:r>
            <a:r>
              <a:rPr lang="zh-CN" altLang="en-US" sz="3200"/>
              <a:t>学前教育目标是指学前教育机构（托儿所、幼儿园）的教育目标。它是</a:t>
            </a:r>
            <a:r>
              <a:rPr lang="zh-CN" altLang="en-US" sz="3200" b="1">
                <a:solidFill>
                  <a:srgbClr val="353AF5"/>
                </a:solidFill>
              </a:rPr>
              <a:t>在教育目的的指导下</a:t>
            </a:r>
            <a:r>
              <a:rPr lang="zh-CN" altLang="en-US" sz="3200"/>
              <a:t>，根据</a:t>
            </a:r>
            <a:r>
              <a:rPr lang="zh-CN" altLang="en-US" sz="3200" b="1">
                <a:solidFill>
                  <a:srgbClr val="353AF5"/>
                </a:solidFill>
              </a:rPr>
              <a:t>学前教育的任务</a:t>
            </a:r>
            <a:r>
              <a:rPr lang="zh-CN" altLang="en-US" sz="3200"/>
              <a:t>和教育</a:t>
            </a:r>
            <a:r>
              <a:rPr lang="zh-CN" altLang="en-US" sz="3200" b="1">
                <a:solidFill>
                  <a:srgbClr val="353AF5"/>
                </a:solidFill>
              </a:rPr>
              <a:t>对象</a:t>
            </a:r>
            <a:r>
              <a:rPr lang="zh-CN" altLang="en-US" sz="3200"/>
              <a:t>而提出来的培养人的具体质量和规格。</a:t>
            </a:r>
            <a:endParaRPr lang="zh-CN" altLang="en-US" sz="32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44608" y="488604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36500" y="466835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304800" y="467360"/>
            <a:ext cx="8437880" cy="395224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l"/>
            <a:r>
              <a:rPr lang="en-US" altLang="zh-CN"/>
              <a:t>   </a:t>
            </a:r>
            <a:r>
              <a:rPr lang="en-US" altLang="zh-CN" sz="3200">
                <a:latin typeface="楷体" panose="02010609060101010101" charset="-122"/>
                <a:ea typeface="楷体" panose="02010609060101010101" charset="-122"/>
                <a:cs typeface="楷体" panose="02010609060101010101" charset="-122"/>
              </a:rPr>
              <a:t>   </a:t>
            </a:r>
            <a:r>
              <a:rPr lang="zh-CN" altLang="en-US" sz="3200">
                <a:latin typeface="楷体" panose="02010609060101010101" charset="-122"/>
                <a:ea typeface="楷体" panose="02010609060101010101" charset="-122"/>
                <a:cs typeface="楷体" panose="02010609060101010101" charset="-122"/>
              </a:rPr>
              <a:t>幼儿园的任务是：贯彻国家的教育方针，按照保育与教育相结合的原则，遵循幼儿身心发展特点和规律，实施德、智、体、美等方面全面发展的教育，促进幼儿身心和谐发展。幼儿园同时面向幼儿家长提供科学育儿指导。</a:t>
            </a:r>
            <a:endParaRPr lang="zh-CN" altLang="en-US" sz="3200">
              <a:latin typeface="楷体" panose="02010609060101010101" charset="-122"/>
              <a:ea typeface="楷体" panose="02010609060101010101" charset="-122"/>
              <a:cs typeface="楷体" panose="02010609060101010101" charset="-122"/>
            </a:endParaRPr>
          </a:p>
          <a:p>
            <a:pPr algn="l"/>
            <a:r>
              <a:rPr lang="zh-CN" altLang="en-US" sz="3200">
                <a:latin typeface="楷体" panose="02010609060101010101" charset="-122"/>
                <a:ea typeface="楷体" panose="02010609060101010101" charset="-122"/>
                <a:cs typeface="楷体" panose="02010609060101010101" charset="-122"/>
              </a:rPr>
              <a:t>                 </a:t>
            </a:r>
            <a:r>
              <a:rPr lang="en-US" altLang="zh-CN" sz="3200">
                <a:latin typeface="楷体" panose="02010609060101010101" charset="-122"/>
                <a:ea typeface="楷体" panose="02010609060101010101" charset="-122"/>
                <a:cs typeface="楷体" panose="02010609060101010101" charset="-122"/>
              </a:rPr>
              <a:t>——</a:t>
            </a:r>
            <a:r>
              <a:rPr lang="zh-CN" altLang="en-US" sz="3200">
                <a:latin typeface="楷体" panose="02010609060101010101" charset="-122"/>
                <a:ea typeface="楷体" panose="02010609060101010101" charset="-122"/>
                <a:cs typeface="楷体" panose="02010609060101010101" charset="-122"/>
              </a:rPr>
              <a:t>《幼儿园工作规程》</a:t>
            </a:r>
            <a:endParaRPr lang="zh-CN" altLang="en-US" sz="32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345440" y="174625"/>
            <a:ext cx="6335395" cy="583565"/>
          </a:xfrm>
          <a:prstGeom prst="rect">
            <a:avLst/>
          </a:prstGeom>
          <a:noFill/>
        </p:spPr>
        <p:txBody>
          <a:bodyPr wrap="square" rtlCol="0" anchor="t">
            <a:spAutoFit/>
          </a:bodyPr>
          <a:p>
            <a:r>
              <a:rPr lang="zh-CN" altLang="en-US" sz="3200">
                <a:latin typeface="华文新魏" panose="02010800040101010101" pitchFamily="2" charset="-122"/>
                <a:ea typeface="华文新魏" panose="02010800040101010101" pitchFamily="2" charset="-122"/>
              </a:rPr>
              <a:t>幼儿园保育和教育的主要目标是：</a:t>
            </a:r>
            <a:endParaRPr lang="zh-CN" altLang="en-US" sz="3200">
              <a:latin typeface="华文新魏" panose="02010800040101010101" pitchFamily="2" charset="-122"/>
              <a:ea typeface="华文新魏" panose="02010800040101010101" pitchFamily="2" charset="-122"/>
            </a:endParaRPr>
          </a:p>
        </p:txBody>
      </p:sp>
      <p:sp>
        <p:nvSpPr>
          <p:cNvPr id="4" name="矩形 3"/>
          <p:cNvSpPr/>
          <p:nvPr/>
        </p:nvSpPr>
        <p:spPr>
          <a:xfrm>
            <a:off x="128905" y="1045210"/>
            <a:ext cx="8326755" cy="75184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l"/>
            <a:r>
              <a:rPr lang="zh-CN" altLang="en-US" sz="2000">
                <a:latin typeface="楷体" panose="02010609060101010101" charset="-122"/>
                <a:ea typeface="楷体" panose="02010609060101010101" charset="-122"/>
              </a:rPr>
              <a:t>（一）促进幼儿身体正常发育和机能的协调发展，增强体质，促进心理健康，培养良好的生活习惯、卫生习惯和参加体育活动的兴趣</a:t>
            </a:r>
            <a:r>
              <a:rPr lang="zh-CN" altLang="en-US" sz="2400">
                <a:latin typeface="楷体" panose="02010609060101010101" charset="-122"/>
                <a:ea typeface="楷体" panose="02010609060101010101" charset="-122"/>
              </a:rPr>
              <a:t>。</a:t>
            </a:r>
            <a:endParaRPr lang="zh-CN" altLang="en-US" sz="2400">
              <a:latin typeface="楷体" panose="02010609060101010101" charset="-122"/>
              <a:ea typeface="楷体" panose="02010609060101010101" charset="-122"/>
            </a:endParaRPr>
          </a:p>
        </p:txBody>
      </p:sp>
      <p:sp>
        <p:nvSpPr>
          <p:cNvPr id="6" name="矩形 5"/>
          <p:cNvSpPr/>
          <p:nvPr/>
        </p:nvSpPr>
        <p:spPr>
          <a:xfrm>
            <a:off x="393700" y="1918335"/>
            <a:ext cx="8326755" cy="775970"/>
          </a:xfrm>
          <a:prstGeom prst="rect">
            <a:avLst/>
          </a:prstGeom>
        </p:spPr>
        <p:style>
          <a:lnRef idx="2">
            <a:schemeClr val="accent3"/>
          </a:lnRef>
          <a:fillRef idx="1">
            <a:schemeClr val="lt1"/>
          </a:fillRef>
          <a:effectRef idx="0">
            <a:schemeClr val="accent3"/>
          </a:effectRef>
          <a:fontRef idx="minor">
            <a:schemeClr val="dk1"/>
          </a:fontRef>
        </p:style>
        <p:txBody>
          <a:bodyPr rtlCol="0" anchor="ctr"/>
          <a:p>
            <a:pPr algn="l"/>
            <a:r>
              <a:rPr lang="zh-CN" altLang="en-US" sz="2000">
                <a:latin typeface="楷体" panose="02010609060101010101" charset="-122"/>
                <a:ea typeface="楷体" panose="02010609060101010101" charset="-122"/>
              </a:rPr>
              <a:t>（二）发展幼儿智力，培养正确运用感官和运用语言交往的基本能力，增进对环境的认识，培养有益的兴趣和求知欲望，培养初步的动手探究能力。</a:t>
            </a:r>
            <a:endParaRPr lang="zh-CN" altLang="en-US" sz="2000">
              <a:latin typeface="楷体" panose="02010609060101010101" charset="-122"/>
              <a:ea typeface="楷体" panose="02010609060101010101" charset="-122"/>
            </a:endParaRPr>
          </a:p>
        </p:txBody>
      </p:sp>
      <p:sp>
        <p:nvSpPr>
          <p:cNvPr id="7" name="矩形 6"/>
          <p:cNvSpPr/>
          <p:nvPr/>
        </p:nvSpPr>
        <p:spPr>
          <a:xfrm>
            <a:off x="805815" y="2781300"/>
            <a:ext cx="8190230" cy="930910"/>
          </a:xfrm>
          <a:prstGeom prst="rect">
            <a:avLst/>
          </a:prstGeom>
        </p:spPr>
        <p:style>
          <a:lnRef idx="2">
            <a:schemeClr val="accent5"/>
          </a:lnRef>
          <a:fillRef idx="1">
            <a:schemeClr val="lt1"/>
          </a:fillRef>
          <a:effectRef idx="0">
            <a:schemeClr val="accent5"/>
          </a:effectRef>
          <a:fontRef idx="minor">
            <a:schemeClr val="dk1"/>
          </a:fontRef>
        </p:style>
        <p:txBody>
          <a:bodyPr rtlCol="0" anchor="ctr"/>
          <a:p>
            <a:pPr algn="l"/>
            <a:r>
              <a:rPr lang="zh-CN" altLang="en-US" sz="2000">
                <a:latin typeface="楷体" panose="02010609060101010101" charset="-122"/>
                <a:ea typeface="楷体" panose="02010609060101010101" charset="-122"/>
              </a:rPr>
              <a:t>（三）萌发幼儿爱祖国、爱家乡、爱集体、爱劳动、爱科学的情感，培养诚实、自信、友爱、勇敢、勤学、好问、爱护公物、克服困难、讲礼貌、守纪律等良好的品德行为和习惯，以及活泼开朗的性格。</a:t>
            </a:r>
            <a:endParaRPr lang="zh-CN" altLang="en-US" sz="2000">
              <a:latin typeface="楷体" panose="02010609060101010101" charset="-122"/>
              <a:ea typeface="楷体" panose="02010609060101010101" charset="-122"/>
            </a:endParaRPr>
          </a:p>
        </p:txBody>
      </p:sp>
      <p:sp>
        <p:nvSpPr>
          <p:cNvPr id="8" name="矩形 7"/>
          <p:cNvSpPr/>
          <p:nvPr/>
        </p:nvSpPr>
        <p:spPr>
          <a:xfrm>
            <a:off x="1189990" y="3814445"/>
            <a:ext cx="7065645" cy="541020"/>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algn="ctr"/>
            <a:r>
              <a:rPr lang="zh-CN" altLang="en-US" sz="2000">
                <a:latin typeface="楷体" panose="02010609060101010101" charset="-122"/>
                <a:ea typeface="楷体" panose="02010609060101010101" charset="-122"/>
              </a:rPr>
              <a:t>（四）培养幼儿初步感受美和表现美的情趣和能力</a:t>
            </a:r>
            <a:endParaRPr lang="zh-CN" altLang="en-US" sz="2000">
              <a:latin typeface="楷体" panose="02010609060101010101" charset="-122"/>
              <a:ea typeface="楷体" panose="02010609060101010101" charset="-122"/>
            </a:endParaRPr>
          </a:p>
        </p:txBody>
      </p:sp>
      <p:sp>
        <p:nvSpPr>
          <p:cNvPr id="9" name="圆角矩形 8"/>
          <p:cNvSpPr/>
          <p:nvPr/>
        </p:nvSpPr>
        <p:spPr>
          <a:xfrm>
            <a:off x="4902835" y="4515485"/>
            <a:ext cx="4061460" cy="43243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en-US" altLang="zh-CN" sz="2400">
                <a:latin typeface="黑体" panose="02010609060101010101" charset="-122"/>
                <a:ea typeface="黑体" panose="02010609060101010101" charset="-122"/>
                <a:cs typeface="黑体" panose="02010609060101010101" charset="-122"/>
              </a:rPr>
              <a:t>——</a:t>
            </a:r>
            <a:r>
              <a:rPr lang="zh-CN" altLang="en-US" sz="2400">
                <a:latin typeface="黑体" panose="02010609060101010101" charset="-122"/>
                <a:ea typeface="黑体" panose="02010609060101010101" charset="-122"/>
                <a:cs typeface="黑体" panose="02010609060101010101" charset="-122"/>
              </a:rPr>
              <a:t>《幼儿园工作规程》</a:t>
            </a:r>
            <a:endParaRPr lang="zh-CN" altLang="en-US" sz="2400">
              <a:latin typeface="黑体" panose="02010609060101010101" charset="-122"/>
              <a:ea typeface="黑体" panose="02010609060101010101" charset="-122"/>
              <a:cs typeface="黑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3925570" y="186690"/>
            <a:ext cx="1400810" cy="8737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200" b="1"/>
              <a:t>教育目的</a:t>
            </a:r>
            <a:endParaRPr lang="zh-CN" altLang="en-US" sz="3200" b="1"/>
          </a:p>
        </p:txBody>
      </p:sp>
      <p:sp>
        <p:nvSpPr>
          <p:cNvPr id="2" name="圆角矩形 1"/>
          <p:cNvSpPr/>
          <p:nvPr/>
        </p:nvSpPr>
        <p:spPr>
          <a:xfrm>
            <a:off x="3237865" y="1062355"/>
            <a:ext cx="2928620" cy="575945"/>
          </a:xfrm>
          <a:prstGeom prst="roundRect">
            <a:avLst/>
          </a:prstGeom>
          <a:extLst>
            <a:ext uri="{909E8E84-426E-40DD-AFC4-6F175D3DCCD1}">
              <a14:hiddenFill xmlns:a14="http://schemas.microsoft.com/office/drawing/2010/main">
                <a:solidFill>
                  <a:schemeClr val="lt1"/>
                </a:solidFill>
              </a14:hiddenFill>
            </a:ext>
          </a:extLst>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sz="3200" b="1"/>
              <a:t>学前教育目标</a:t>
            </a:r>
            <a:endParaRPr lang="zh-CN" altLang="en-US" sz="3200" b="1"/>
          </a:p>
        </p:txBody>
      </p:sp>
      <p:sp>
        <p:nvSpPr>
          <p:cNvPr id="4" name="圆角矩形 3"/>
          <p:cNvSpPr/>
          <p:nvPr/>
        </p:nvSpPr>
        <p:spPr>
          <a:xfrm>
            <a:off x="4663440" y="1636395"/>
            <a:ext cx="4356100"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地方性（学前）教育目标</a:t>
            </a:r>
            <a:endParaRPr lang="zh-CN" altLang="en-US" sz="2800">
              <a:latin typeface="黑体" panose="02010609060101010101" charset="-122"/>
              <a:ea typeface="黑体" panose="02010609060101010101" charset="-122"/>
            </a:endParaRPr>
          </a:p>
        </p:txBody>
      </p:sp>
      <p:sp>
        <p:nvSpPr>
          <p:cNvPr id="5" name="圆角矩形 4"/>
          <p:cNvSpPr/>
          <p:nvPr/>
        </p:nvSpPr>
        <p:spPr>
          <a:xfrm>
            <a:off x="1255395" y="1638300"/>
            <a:ext cx="3383280"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幼儿园课程目标</a:t>
            </a:r>
            <a:endParaRPr lang="zh-CN" altLang="en-US" sz="2800">
              <a:latin typeface="黑体" panose="02010609060101010101" charset="-122"/>
              <a:ea typeface="黑体" panose="02010609060101010101" charset="-122"/>
            </a:endParaRPr>
          </a:p>
        </p:txBody>
      </p:sp>
      <p:sp>
        <p:nvSpPr>
          <p:cNvPr id="6" name="圆角矩形 5"/>
          <p:cNvSpPr/>
          <p:nvPr/>
        </p:nvSpPr>
        <p:spPr>
          <a:xfrm>
            <a:off x="4661535" y="2212340"/>
            <a:ext cx="4438015"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一个幼儿园的教育目标</a:t>
            </a:r>
            <a:endParaRPr lang="zh-CN" altLang="en-US" sz="2800">
              <a:latin typeface="黑体" panose="02010609060101010101" charset="-122"/>
              <a:ea typeface="黑体" panose="02010609060101010101" charset="-122"/>
            </a:endParaRPr>
          </a:p>
        </p:txBody>
      </p:sp>
      <p:sp>
        <p:nvSpPr>
          <p:cNvPr id="7" name="圆角矩形 6"/>
          <p:cNvSpPr/>
          <p:nvPr/>
        </p:nvSpPr>
        <p:spPr>
          <a:xfrm>
            <a:off x="304800" y="2214245"/>
            <a:ext cx="4323080"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各年龄阶段教育目标</a:t>
            </a:r>
            <a:endParaRPr lang="zh-CN" altLang="en-US" sz="2800">
              <a:latin typeface="黑体" panose="02010609060101010101" charset="-122"/>
              <a:ea typeface="黑体" panose="02010609060101010101" charset="-122"/>
            </a:endParaRPr>
          </a:p>
        </p:txBody>
      </p:sp>
      <p:sp>
        <p:nvSpPr>
          <p:cNvPr id="8" name="圆角矩形 7"/>
          <p:cNvSpPr/>
          <p:nvPr/>
        </p:nvSpPr>
        <p:spPr>
          <a:xfrm>
            <a:off x="4663440" y="2788285"/>
            <a:ext cx="4309745"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一个班级的教育目标</a:t>
            </a:r>
            <a:endParaRPr lang="zh-CN" altLang="en-US" sz="2800">
              <a:latin typeface="黑体" panose="02010609060101010101" charset="-122"/>
              <a:ea typeface="黑体" panose="02010609060101010101" charset="-122"/>
            </a:endParaRPr>
          </a:p>
        </p:txBody>
      </p:sp>
      <p:sp>
        <p:nvSpPr>
          <p:cNvPr id="10" name="圆角矩形 9"/>
          <p:cNvSpPr/>
          <p:nvPr/>
        </p:nvSpPr>
        <p:spPr>
          <a:xfrm>
            <a:off x="109220" y="2787650"/>
            <a:ext cx="4542790" cy="115252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一月、一周（单元活动）教育目标</a:t>
            </a:r>
            <a:endParaRPr lang="zh-CN" altLang="en-US" sz="2800">
              <a:latin typeface="黑体" panose="02010609060101010101" charset="-122"/>
              <a:ea typeface="黑体" panose="02010609060101010101" charset="-122"/>
            </a:endParaRPr>
          </a:p>
        </p:txBody>
      </p:sp>
      <p:sp>
        <p:nvSpPr>
          <p:cNvPr id="11" name="圆角矩形 10"/>
          <p:cNvSpPr/>
          <p:nvPr/>
        </p:nvSpPr>
        <p:spPr>
          <a:xfrm>
            <a:off x="4652010" y="3364230"/>
            <a:ext cx="4320540"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不同活动组的教育目标</a:t>
            </a:r>
            <a:endParaRPr lang="zh-CN" altLang="en-US" sz="2800">
              <a:latin typeface="黑体" panose="02010609060101010101" charset="-122"/>
              <a:ea typeface="黑体" panose="02010609060101010101" charset="-122"/>
            </a:endParaRPr>
          </a:p>
        </p:txBody>
      </p:sp>
      <p:sp>
        <p:nvSpPr>
          <p:cNvPr id="12" name="圆角矩形 11"/>
          <p:cNvSpPr/>
          <p:nvPr/>
        </p:nvSpPr>
        <p:spPr>
          <a:xfrm>
            <a:off x="4659630" y="3955415"/>
            <a:ext cx="4265930" cy="9448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对每个幼儿个体的教育目标</a:t>
            </a:r>
            <a:endParaRPr lang="zh-CN" altLang="en-US" sz="2800">
              <a:latin typeface="黑体" panose="02010609060101010101" charset="-122"/>
              <a:ea typeface="黑体" panose="02010609060101010101" charset="-122"/>
            </a:endParaRPr>
          </a:p>
        </p:txBody>
      </p:sp>
      <p:sp>
        <p:nvSpPr>
          <p:cNvPr id="13" name="圆角矩形 12"/>
          <p:cNvSpPr/>
          <p:nvPr/>
        </p:nvSpPr>
        <p:spPr>
          <a:xfrm>
            <a:off x="186055" y="3955415"/>
            <a:ext cx="4465955" cy="97917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一日（一个）活动的教育目标</a:t>
            </a:r>
            <a:endParaRPr lang="zh-CN" altLang="en-US" sz="2800">
              <a:latin typeface="黑体" panose="02010609060101010101" charset="-122"/>
              <a:ea typeface="黑体" panose="02010609060101010101" charset="-122"/>
            </a:endParaRPr>
          </a:p>
        </p:txBody>
      </p:sp>
      <p:cxnSp>
        <p:nvCxnSpPr>
          <p:cNvPr id="15" name="直接连接符 14"/>
          <p:cNvCxnSpPr>
            <a:stCxn id="2" idx="2"/>
          </p:cNvCxnSpPr>
          <p:nvPr/>
        </p:nvCxnSpPr>
        <p:spPr>
          <a:xfrm flipH="1">
            <a:off x="4673600" y="1638300"/>
            <a:ext cx="28575" cy="3263900"/>
          </a:xfrm>
          <a:prstGeom prst="line">
            <a:avLst/>
          </a:prstGeom>
          <a:ln w="76200"/>
        </p:spPr>
        <p:style>
          <a:lnRef idx="3">
            <a:schemeClr val="dk1"/>
          </a:lnRef>
          <a:fillRef idx="0">
            <a:schemeClr val="dk1"/>
          </a:fillRef>
          <a:effectRef idx="2">
            <a:schemeClr val="dk1"/>
          </a:effectRef>
          <a:fontRef idx="minor">
            <a:schemeClr val="tx1"/>
          </a:fontRef>
        </p:style>
      </p:cxnSp>
      <p:sp>
        <p:nvSpPr>
          <p:cNvPr id="9" name="圆角矩形 8"/>
          <p:cNvSpPr/>
          <p:nvPr/>
        </p:nvSpPr>
        <p:spPr>
          <a:xfrm>
            <a:off x="109220" y="35560"/>
            <a:ext cx="2724785" cy="139636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l"/>
            <a:r>
              <a:rPr lang="zh-CN" altLang="en-US" sz="3200">
                <a:latin typeface="华文新魏" panose="02010800040101010101" pitchFamily="2" charset="-122"/>
                <a:ea typeface="华文新魏" panose="02010800040101010101" pitchFamily="2" charset="-122"/>
              </a:rPr>
              <a:t>二、我国学前教育目标的层次结构</a:t>
            </a:r>
            <a:endParaRPr lang="zh-CN" altLang="en-US" sz="3200">
              <a:latin typeface="华文新魏" panose="02010800040101010101" pitchFamily="2" charset="-122"/>
              <a:ea typeface="华文新魏" panose="02010800040101010101" pitchFamily="2"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9" name="圆角矩形 8"/>
          <p:cNvSpPr/>
          <p:nvPr/>
        </p:nvSpPr>
        <p:spPr>
          <a:xfrm>
            <a:off x="207010" y="114935"/>
            <a:ext cx="6473190" cy="8350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l"/>
            <a:r>
              <a:rPr lang="zh-CN" altLang="en-US" sz="3200">
                <a:latin typeface="华文新魏" panose="02010800040101010101" pitchFamily="2" charset="-122"/>
                <a:ea typeface="华文新魏" panose="02010800040101010101" pitchFamily="2" charset="-122"/>
              </a:rPr>
              <a:t>二、我国学前教育目标的层次结构</a:t>
            </a:r>
            <a:endParaRPr lang="zh-CN" altLang="en-US" sz="3200">
              <a:latin typeface="华文新魏" panose="02010800040101010101" pitchFamily="2" charset="-122"/>
              <a:ea typeface="华文新魏" panose="02010800040101010101" pitchFamily="2" charset="-122"/>
            </a:endParaRPr>
          </a:p>
        </p:txBody>
      </p:sp>
      <p:sp>
        <p:nvSpPr>
          <p:cNvPr id="2" name="圆角矩形 1"/>
          <p:cNvSpPr/>
          <p:nvPr/>
        </p:nvSpPr>
        <p:spPr>
          <a:xfrm>
            <a:off x="142875" y="2334260"/>
            <a:ext cx="3262630" cy="47561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zh-CN" altLang="en-US" sz="3200" b="1">
                <a:latin typeface="黑体" panose="02010609060101010101" charset="-122"/>
                <a:ea typeface="黑体" panose="02010609060101010101" charset="-122"/>
              </a:rPr>
              <a:t>按适用范围划分</a:t>
            </a:r>
            <a:endParaRPr lang="zh-CN" altLang="en-US" sz="3200" b="1">
              <a:latin typeface="黑体" panose="02010609060101010101" charset="-122"/>
              <a:ea typeface="黑体" panose="02010609060101010101" charset="-122"/>
            </a:endParaRPr>
          </a:p>
        </p:txBody>
      </p:sp>
      <p:cxnSp>
        <p:nvCxnSpPr>
          <p:cNvPr id="4" name="直接连接符 3"/>
          <p:cNvCxnSpPr/>
          <p:nvPr/>
        </p:nvCxnSpPr>
        <p:spPr>
          <a:xfrm flipH="1">
            <a:off x="3708400" y="1238250"/>
            <a:ext cx="32385" cy="3421380"/>
          </a:xfrm>
          <a:prstGeom prst="line">
            <a:avLst/>
          </a:prstGeom>
        </p:spPr>
        <p:style>
          <a:lnRef idx="3">
            <a:schemeClr val="dk1"/>
          </a:lnRef>
          <a:fillRef idx="0">
            <a:schemeClr val="dk1"/>
          </a:fillRef>
          <a:effectRef idx="2">
            <a:schemeClr val="dk1"/>
          </a:effectRef>
          <a:fontRef idx="minor">
            <a:schemeClr val="tx1"/>
          </a:fontRef>
        </p:style>
      </p:cxnSp>
      <p:sp>
        <p:nvSpPr>
          <p:cNvPr id="6" name="圆角矩形 5"/>
          <p:cNvSpPr/>
          <p:nvPr/>
        </p:nvSpPr>
        <p:spPr>
          <a:xfrm>
            <a:off x="3851910" y="1347470"/>
            <a:ext cx="2952750"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学前教育目标</a:t>
            </a:r>
            <a:endParaRPr lang="zh-CN" altLang="en-US" sz="2800"/>
          </a:p>
        </p:txBody>
      </p:sp>
      <p:sp>
        <p:nvSpPr>
          <p:cNvPr id="7" name="圆角矩形 6"/>
          <p:cNvSpPr/>
          <p:nvPr/>
        </p:nvSpPr>
        <p:spPr>
          <a:xfrm>
            <a:off x="3873500" y="2499360"/>
            <a:ext cx="2952750" cy="7854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地方性学前教育目标</a:t>
            </a:r>
            <a:endParaRPr lang="zh-CN" altLang="en-US" sz="2800"/>
          </a:p>
        </p:txBody>
      </p:sp>
      <p:sp>
        <p:nvSpPr>
          <p:cNvPr id="8" name="圆角矩形 7"/>
          <p:cNvSpPr/>
          <p:nvPr/>
        </p:nvSpPr>
        <p:spPr>
          <a:xfrm>
            <a:off x="3873500" y="3843655"/>
            <a:ext cx="2952750"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幼儿园教育目标</a:t>
            </a:r>
            <a:endParaRPr lang="zh-CN" altLang="en-US" sz="2800"/>
          </a:p>
        </p:txBody>
      </p:sp>
      <p:cxnSp>
        <p:nvCxnSpPr>
          <p:cNvPr id="3" name="直接连接符 2"/>
          <p:cNvCxnSpPr/>
          <p:nvPr/>
        </p:nvCxnSpPr>
        <p:spPr>
          <a:xfrm>
            <a:off x="3467100" y="2571115"/>
            <a:ext cx="241300" cy="635"/>
          </a:xfrm>
          <a:prstGeom prst="line">
            <a:avLst/>
          </a:prstGeom>
        </p:spPr>
        <p:style>
          <a:lnRef idx="1">
            <a:schemeClr val="dk1"/>
          </a:lnRef>
          <a:fillRef idx="0">
            <a:schemeClr val="dk1"/>
          </a:fillRef>
          <a:effectRef idx="0">
            <a:schemeClr val="dk1"/>
          </a:effectRef>
          <a:fontRef idx="minor">
            <a:schemeClr val="tx1"/>
          </a:fontRef>
        </p:style>
      </p:cxnSp>
      <p:sp>
        <p:nvSpPr>
          <p:cNvPr id="10" name="下箭头 9"/>
          <p:cNvSpPr/>
          <p:nvPr/>
        </p:nvSpPr>
        <p:spPr>
          <a:xfrm>
            <a:off x="5004435" y="2211705"/>
            <a:ext cx="360045" cy="1435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下箭头 11"/>
          <p:cNvSpPr/>
          <p:nvPr/>
        </p:nvSpPr>
        <p:spPr>
          <a:xfrm>
            <a:off x="5004435" y="3578225"/>
            <a:ext cx="360045" cy="1435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9" name="圆角矩形 8"/>
          <p:cNvSpPr/>
          <p:nvPr/>
        </p:nvSpPr>
        <p:spPr>
          <a:xfrm>
            <a:off x="207010" y="114935"/>
            <a:ext cx="6473190" cy="8350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l"/>
            <a:r>
              <a:rPr lang="zh-CN" altLang="en-US" sz="3200">
                <a:latin typeface="华文新魏" panose="02010800040101010101" pitchFamily="2" charset="-122"/>
                <a:ea typeface="华文新魏" panose="02010800040101010101" pitchFamily="2" charset="-122"/>
              </a:rPr>
              <a:t>二、我国学前教育目标的层次结构</a:t>
            </a:r>
            <a:endParaRPr lang="zh-CN" altLang="en-US" sz="3200">
              <a:latin typeface="华文新魏" panose="02010800040101010101" pitchFamily="2" charset="-122"/>
              <a:ea typeface="华文新魏" panose="02010800040101010101" pitchFamily="2" charset="-122"/>
            </a:endParaRPr>
          </a:p>
        </p:txBody>
      </p:sp>
      <p:sp>
        <p:nvSpPr>
          <p:cNvPr id="2" name="圆角矩形 1"/>
          <p:cNvSpPr/>
          <p:nvPr/>
        </p:nvSpPr>
        <p:spPr>
          <a:xfrm>
            <a:off x="142875" y="2334260"/>
            <a:ext cx="3262630" cy="47561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zh-CN" altLang="en-US" sz="3200" b="1">
                <a:latin typeface="黑体" panose="02010609060101010101" charset="-122"/>
                <a:ea typeface="黑体" panose="02010609060101010101" charset="-122"/>
              </a:rPr>
              <a:t>按适用范围划分</a:t>
            </a:r>
            <a:endParaRPr lang="zh-CN" altLang="en-US" sz="3200" b="1">
              <a:latin typeface="黑体" panose="02010609060101010101" charset="-122"/>
              <a:ea typeface="黑体" panose="02010609060101010101" charset="-122"/>
            </a:endParaRPr>
          </a:p>
        </p:txBody>
      </p:sp>
      <p:cxnSp>
        <p:nvCxnSpPr>
          <p:cNvPr id="4" name="直接连接符 3"/>
          <p:cNvCxnSpPr/>
          <p:nvPr/>
        </p:nvCxnSpPr>
        <p:spPr>
          <a:xfrm flipH="1">
            <a:off x="3708400" y="1238250"/>
            <a:ext cx="32385" cy="3421380"/>
          </a:xfrm>
          <a:prstGeom prst="line">
            <a:avLst/>
          </a:prstGeom>
        </p:spPr>
        <p:style>
          <a:lnRef idx="3">
            <a:schemeClr val="dk1"/>
          </a:lnRef>
          <a:fillRef idx="0">
            <a:schemeClr val="dk1"/>
          </a:fillRef>
          <a:effectRef idx="2">
            <a:schemeClr val="dk1"/>
          </a:effectRef>
          <a:fontRef idx="minor">
            <a:schemeClr val="tx1"/>
          </a:fontRef>
        </p:style>
      </p:cxnSp>
      <p:sp>
        <p:nvSpPr>
          <p:cNvPr id="6" name="圆角矩形 5"/>
          <p:cNvSpPr/>
          <p:nvPr/>
        </p:nvSpPr>
        <p:spPr>
          <a:xfrm>
            <a:off x="3851910" y="1347470"/>
            <a:ext cx="2952750"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学前教育目标</a:t>
            </a:r>
            <a:endParaRPr lang="zh-CN" altLang="en-US" sz="2800"/>
          </a:p>
        </p:txBody>
      </p:sp>
      <p:sp>
        <p:nvSpPr>
          <p:cNvPr id="7" name="圆角矩形 6"/>
          <p:cNvSpPr/>
          <p:nvPr/>
        </p:nvSpPr>
        <p:spPr>
          <a:xfrm>
            <a:off x="3822700" y="3975100"/>
            <a:ext cx="3859530" cy="525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地方性学前教育目标</a:t>
            </a:r>
            <a:endParaRPr lang="zh-CN" altLang="en-US" sz="2800"/>
          </a:p>
        </p:txBody>
      </p:sp>
      <p:sp>
        <p:nvSpPr>
          <p:cNvPr id="8" name="圆角矩形 7"/>
          <p:cNvSpPr/>
          <p:nvPr/>
        </p:nvSpPr>
        <p:spPr>
          <a:xfrm>
            <a:off x="3851910" y="4613910"/>
            <a:ext cx="2952750" cy="4305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幼儿园教育目标</a:t>
            </a:r>
            <a:endParaRPr lang="zh-CN" altLang="en-US" sz="2800"/>
          </a:p>
        </p:txBody>
      </p:sp>
      <p:sp>
        <p:nvSpPr>
          <p:cNvPr id="11" name="文本框 10"/>
          <p:cNvSpPr txBox="1"/>
          <p:nvPr/>
        </p:nvSpPr>
        <p:spPr>
          <a:xfrm>
            <a:off x="3822700" y="2066290"/>
            <a:ext cx="5086985" cy="1938020"/>
          </a:xfrm>
          <a:prstGeom prst="rect">
            <a:avLst/>
          </a:prstGeom>
          <a:noFill/>
        </p:spPr>
        <p:txBody>
          <a:bodyPr wrap="square" rtlCol="0">
            <a:spAutoFit/>
          </a:bodyPr>
          <a:p>
            <a:r>
              <a:rPr lang="zh-CN" altLang="en-US" sz="2400"/>
              <a:t>由国家制定并通过法规或其他行政文件颁布的，在</a:t>
            </a:r>
            <a:r>
              <a:rPr lang="zh-CN" altLang="en-US" sz="2400" b="1">
                <a:solidFill>
                  <a:srgbClr val="FF0000"/>
                </a:solidFill>
              </a:rPr>
              <a:t>全国范围内</a:t>
            </a:r>
            <a:r>
              <a:rPr lang="zh-CN" altLang="en-US" sz="2400"/>
              <a:t>具有指导价值的目标。如《国家中长期教育改革和发展规划纲要（</a:t>
            </a:r>
            <a:r>
              <a:rPr lang="en-US" altLang="zh-CN" sz="2400"/>
              <a:t>2010-2020</a:t>
            </a:r>
            <a:r>
              <a:rPr lang="zh-CN" altLang="en-US" sz="2400"/>
              <a:t>年）》中对学前教育制定的战略发展目标。</a:t>
            </a:r>
            <a:endParaRPr lang="zh-CN" altLang="en-US" sz="2400"/>
          </a:p>
        </p:txBody>
      </p:sp>
      <p:cxnSp>
        <p:nvCxnSpPr>
          <p:cNvPr id="12" name="直接连接符 11"/>
          <p:cNvCxnSpPr/>
          <p:nvPr/>
        </p:nvCxnSpPr>
        <p:spPr>
          <a:xfrm>
            <a:off x="3467100" y="2571115"/>
            <a:ext cx="241300" cy="635"/>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9" name="圆角矩形 8"/>
          <p:cNvSpPr/>
          <p:nvPr/>
        </p:nvSpPr>
        <p:spPr>
          <a:xfrm>
            <a:off x="207010" y="114935"/>
            <a:ext cx="6474460" cy="81407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l"/>
            <a:r>
              <a:rPr lang="zh-CN" altLang="en-US" sz="3200">
                <a:latin typeface="华文新魏" panose="02010800040101010101" pitchFamily="2" charset="-122"/>
                <a:ea typeface="华文新魏" panose="02010800040101010101" pitchFamily="2" charset="-122"/>
              </a:rPr>
              <a:t>二、我国学前教育目标的层次结构</a:t>
            </a:r>
            <a:endParaRPr lang="zh-CN" altLang="en-US" sz="3200">
              <a:latin typeface="华文新魏" panose="02010800040101010101" pitchFamily="2" charset="-122"/>
              <a:ea typeface="华文新魏" panose="02010800040101010101" pitchFamily="2" charset="-122"/>
            </a:endParaRPr>
          </a:p>
        </p:txBody>
      </p:sp>
      <p:sp>
        <p:nvSpPr>
          <p:cNvPr id="2" name="圆角矩形 1"/>
          <p:cNvSpPr/>
          <p:nvPr/>
        </p:nvSpPr>
        <p:spPr>
          <a:xfrm>
            <a:off x="142875" y="2334260"/>
            <a:ext cx="3262630" cy="47561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zh-CN" altLang="en-US" sz="3200" b="1">
                <a:latin typeface="黑体" panose="02010609060101010101" charset="-122"/>
                <a:ea typeface="黑体" panose="02010609060101010101" charset="-122"/>
              </a:rPr>
              <a:t>按适用范围划分</a:t>
            </a:r>
            <a:endParaRPr lang="zh-CN" altLang="en-US" sz="3200" b="1">
              <a:latin typeface="黑体" panose="02010609060101010101" charset="-122"/>
              <a:ea typeface="黑体" panose="02010609060101010101" charset="-122"/>
            </a:endParaRPr>
          </a:p>
        </p:txBody>
      </p:sp>
      <p:cxnSp>
        <p:nvCxnSpPr>
          <p:cNvPr id="4" name="直接连接符 3"/>
          <p:cNvCxnSpPr/>
          <p:nvPr/>
        </p:nvCxnSpPr>
        <p:spPr>
          <a:xfrm flipH="1">
            <a:off x="3708400" y="1238250"/>
            <a:ext cx="32385" cy="3421380"/>
          </a:xfrm>
          <a:prstGeom prst="line">
            <a:avLst/>
          </a:prstGeom>
        </p:spPr>
        <p:style>
          <a:lnRef idx="3">
            <a:schemeClr val="dk1"/>
          </a:lnRef>
          <a:fillRef idx="0">
            <a:schemeClr val="dk1"/>
          </a:fillRef>
          <a:effectRef idx="2">
            <a:schemeClr val="dk1"/>
          </a:effectRef>
          <a:fontRef idx="minor">
            <a:schemeClr val="tx1"/>
          </a:fontRef>
        </p:style>
      </p:cxnSp>
      <p:sp>
        <p:nvSpPr>
          <p:cNvPr id="6" name="圆角矩形 5"/>
          <p:cNvSpPr/>
          <p:nvPr/>
        </p:nvSpPr>
        <p:spPr>
          <a:xfrm>
            <a:off x="3851910" y="1347470"/>
            <a:ext cx="2952750"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学前教育目标</a:t>
            </a:r>
            <a:endParaRPr lang="zh-CN" altLang="en-US" sz="2800"/>
          </a:p>
        </p:txBody>
      </p:sp>
      <p:sp>
        <p:nvSpPr>
          <p:cNvPr id="7" name="圆角矩形 6"/>
          <p:cNvSpPr/>
          <p:nvPr/>
        </p:nvSpPr>
        <p:spPr>
          <a:xfrm>
            <a:off x="3851910" y="2308225"/>
            <a:ext cx="3859530" cy="525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地方性学前教育目标</a:t>
            </a:r>
            <a:endParaRPr lang="zh-CN" altLang="en-US" sz="2800"/>
          </a:p>
        </p:txBody>
      </p:sp>
      <p:sp>
        <p:nvSpPr>
          <p:cNvPr id="8" name="圆角矩形 7"/>
          <p:cNvSpPr/>
          <p:nvPr/>
        </p:nvSpPr>
        <p:spPr>
          <a:xfrm>
            <a:off x="3816985" y="4430395"/>
            <a:ext cx="2952750" cy="4305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幼儿园教育目标</a:t>
            </a:r>
            <a:endParaRPr lang="zh-CN" altLang="en-US" sz="2800"/>
          </a:p>
        </p:txBody>
      </p:sp>
      <p:cxnSp>
        <p:nvCxnSpPr>
          <p:cNvPr id="12" name="直接连接符 11"/>
          <p:cNvCxnSpPr/>
          <p:nvPr/>
        </p:nvCxnSpPr>
        <p:spPr>
          <a:xfrm>
            <a:off x="3467100" y="2571115"/>
            <a:ext cx="241300" cy="635"/>
          </a:xfrm>
          <a:prstGeom prst="line">
            <a:avLst/>
          </a:prstGeom>
        </p:spPr>
        <p:style>
          <a:lnRef idx="1">
            <a:schemeClr val="dk1"/>
          </a:lnRef>
          <a:fillRef idx="0">
            <a:schemeClr val="dk1"/>
          </a:fillRef>
          <a:effectRef idx="0">
            <a:schemeClr val="dk1"/>
          </a:effectRef>
          <a:fontRef idx="minor">
            <a:schemeClr val="tx1"/>
          </a:fontRef>
        </p:style>
      </p:cxnSp>
      <p:sp>
        <p:nvSpPr>
          <p:cNvPr id="3" name="文本框 2"/>
          <p:cNvSpPr txBox="1"/>
          <p:nvPr/>
        </p:nvSpPr>
        <p:spPr>
          <a:xfrm>
            <a:off x="3816985" y="3035935"/>
            <a:ext cx="4834255" cy="1383665"/>
          </a:xfrm>
          <a:prstGeom prst="rect">
            <a:avLst/>
          </a:prstGeom>
          <a:noFill/>
        </p:spPr>
        <p:txBody>
          <a:bodyPr wrap="square" rtlCol="0">
            <a:spAutoFit/>
          </a:bodyPr>
          <a:p>
            <a:r>
              <a:rPr lang="zh-CN" altLang="en-US" sz="2800"/>
              <a:t>考虑</a:t>
            </a:r>
            <a:r>
              <a:rPr lang="zh-CN" altLang="en-US" sz="2800" b="1">
                <a:solidFill>
                  <a:srgbClr val="FF0000"/>
                </a:solidFill>
              </a:rPr>
              <a:t>本地</a:t>
            </a:r>
            <a:r>
              <a:rPr lang="zh-CN" altLang="en-US" sz="2800"/>
              <a:t>发展现实而确定的对本地学前教育实践具有指导意义的学前教育目标。</a:t>
            </a:r>
            <a:endParaRPr lang="zh-CN" altLang="en-US" sz="28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9" name="圆角矩形 8"/>
          <p:cNvSpPr/>
          <p:nvPr/>
        </p:nvSpPr>
        <p:spPr>
          <a:xfrm>
            <a:off x="207010" y="114935"/>
            <a:ext cx="6420485" cy="82804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l"/>
            <a:r>
              <a:rPr lang="zh-CN" altLang="en-US" sz="3200">
                <a:latin typeface="华文新魏" panose="02010800040101010101" pitchFamily="2" charset="-122"/>
                <a:ea typeface="华文新魏" panose="02010800040101010101" pitchFamily="2" charset="-122"/>
              </a:rPr>
              <a:t>二、我国学前教育目标的层次结构</a:t>
            </a:r>
            <a:endParaRPr lang="zh-CN" altLang="en-US" sz="3200">
              <a:latin typeface="华文新魏" panose="02010800040101010101" pitchFamily="2" charset="-122"/>
              <a:ea typeface="华文新魏" panose="02010800040101010101" pitchFamily="2" charset="-122"/>
            </a:endParaRPr>
          </a:p>
        </p:txBody>
      </p:sp>
      <p:sp>
        <p:nvSpPr>
          <p:cNvPr id="2" name="圆角矩形 1"/>
          <p:cNvSpPr/>
          <p:nvPr/>
        </p:nvSpPr>
        <p:spPr>
          <a:xfrm>
            <a:off x="142875" y="2334260"/>
            <a:ext cx="3262630" cy="47561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zh-CN" altLang="en-US" sz="3200" b="1">
                <a:latin typeface="黑体" panose="02010609060101010101" charset="-122"/>
                <a:ea typeface="黑体" panose="02010609060101010101" charset="-122"/>
              </a:rPr>
              <a:t>按适用范围划分</a:t>
            </a:r>
            <a:endParaRPr lang="zh-CN" altLang="en-US" sz="3200" b="1">
              <a:latin typeface="黑体" panose="02010609060101010101" charset="-122"/>
              <a:ea typeface="黑体" panose="02010609060101010101" charset="-122"/>
            </a:endParaRPr>
          </a:p>
        </p:txBody>
      </p:sp>
      <p:cxnSp>
        <p:nvCxnSpPr>
          <p:cNvPr id="4" name="直接连接符 3"/>
          <p:cNvCxnSpPr/>
          <p:nvPr/>
        </p:nvCxnSpPr>
        <p:spPr>
          <a:xfrm flipH="1">
            <a:off x="3708400" y="1238250"/>
            <a:ext cx="32385" cy="3421380"/>
          </a:xfrm>
          <a:prstGeom prst="line">
            <a:avLst/>
          </a:prstGeom>
        </p:spPr>
        <p:style>
          <a:lnRef idx="3">
            <a:schemeClr val="dk1"/>
          </a:lnRef>
          <a:fillRef idx="0">
            <a:schemeClr val="dk1"/>
          </a:fillRef>
          <a:effectRef idx="2">
            <a:schemeClr val="dk1"/>
          </a:effectRef>
          <a:fontRef idx="minor">
            <a:schemeClr val="tx1"/>
          </a:fontRef>
        </p:style>
      </p:cxnSp>
      <p:sp>
        <p:nvSpPr>
          <p:cNvPr id="6" name="圆角矩形 5"/>
          <p:cNvSpPr/>
          <p:nvPr/>
        </p:nvSpPr>
        <p:spPr>
          <a:xfrm>
            <a:off x="3851910" y="1238250"/>
            <a:ext cx="2952750"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学前教育目标</a:t>
            </a:r>
            <a:endParaRPr lang="zh-CN" altLang="en-US" sz="2800"/>
          </a:p>
        </p:txBody>
      </p:sp>
      <p:sp>
        <p:nvSpPr>
          <p:cNvPr id="7" name="圆角矩形 6"/>
          <p:cNvSpPr/>
          <p:nvPr/>
        </p:nvSpPr>
        <p:spPr>
          <a:xfrm>
            <a:off x="3851910" y="1979930"/>
            <a:ext cx="3859530" cy="525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地方性学前教育目标</a:t>
            </a:r>
            <a:endParaRPr lang="zh-CN" altLang="en-US" sz="2800"/>
          </a:p>
        </p:txBody>
      </p:sp>
      <p:sp>
        <p:nvSpPr>
          <p:cNvPr id="8" name="圆角矩形 7"/>
          <p:cNvSpPr/>
          <p:nvPr/>
        </p:nvSpPr>
        <p:spPr>
          <a:xfrm>
            <a:off x="3851910" y="2682875"/>
            <a:ext cx="2952750" cy="4305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幼儿园教育目标</a:t>
            </a:r>
            <a:endParaRPr lang="zh-CN" altLang="en-US" sz="2800"/>
          </a:p>
        </p:txBody>
      </p:sp>
      <p:cxnSp>
        <p:nvCxnSpPr>
          <p:cNvPr id="12" name="直接连接符 11"/>
          <p:cNvCxnSpPr/>
          <p:nvPr/>
        </p:nvCxnSpPr>
        <p:spPr>
          <a:xfrm>
            <a:off x="3467100" y="2571115"/>
            <a:ext cx="241300" cy="635"/>
          </a:xfrm>
          <a:prstGeom prst="line">
            <a:avLst/>
          </a:prstGeom>
        </p:spPr>
        <p:style>
          <a:lnRef idx="1">
            <a:schemeClr val="dk1"/>
          </a:lnRef>
          <a:fillRef idx="0">
            <a:schemeClr val="dk1"/>
          </a:fillRef>
          <a:effectRef idx="0">
            <a:schemeClr val="dk1"/>
          </a:effectRef>
          <a:fontRef idx="minor">
            <a:schemeClr val="tx1"/>
          </a:fontRef>
        </p:style>
      </p:cxnSp>
      <p:sp>
        <p:nvSpPr>
          <p:cNvPr id="3" name="文本框 2"/>
          <p:cNvSpPr txBox="1"/>
          <p:nvPr/>
        </p:nvSpPr>
        <p:spPr>
          <a:xfrm>
            <a:off x="3851910" y="3205480"/>
            <a:ext cx="5180330" cy="1660525"/>
          </a:xfrm>
          <a:prstGeom prst="rect">
            <a:avLst/>
          </a:prstGeom>
          <a:noFill/>
        </p:spPr>
        <p:txBody>
          <a:bodyPr wrap="square" rtlCol="0">
            <a:spAutoFit/>
          </a:bodyPr>
          <a:p>
            <a:r>
              <a:rPr lang="zh-CN" altLang="en-US" sz="2400"/>
              <a:t>针对幼儿园实际、适合特定幼儿园的学前教育目标。</a:t>
            </a:r>
            <a:r>
              <a:rPr lang="zh-CN" altLang="en-US">
                <a:latin typeface="楷体" panose="02010609060101010101" charset="-122"/>
                <a:ea typeface="楷体" panose="02010609060101010101" charset="-122"/>
              </a:rPr>
              <a:t>（每个幼儿园根据国家对幼儿教育的要求，结合本园具体情况制定的学前教育目标，既体现了国家对幼儿园教育的一般要求，又体现了每个幼儿园自身的特色）</a:t>
            </a:r>
            <a:endParaRPr lang="zh-CN" altLang="en-US">
              <a:latin typeface="楷体" panose="02010609060101010101" charset="-122"/>
              <a:ea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nvPr>
        </p:nvPicPr>
        <p:blipFill>
          <a:blip r:embed="rId1"/>
          <a:stretch>
            <a:fillRect/>
          </a:stretch>
        </p:blipFill>
        <p:spPr>
          <a:xfrm>
            <a:off x="11430" y="264160"/>
            <a:ext cx="6137910" cy="4615180"/>
          </a:xfrm>
          <a:prstGeom prst="rect">
            <a:avLst/>
          </a:prstGeom>
        </p:spPr>
      </p:pic>
      <p:sp>
        <p:nvSpPr>
          <p:cNvPr id="6" name="文本框 5"/>
          <p:cNvSpPr txBox="1"/>
          <p:nvPr/>
        </p:nvSpPr>
        <p:spPr>
          <a:xfrm>
            <a:off x="6315075" y="353060"/>
            <a:ext cx="2743835" cy="521970"/>
          </a:xfrm>
          <a:prstGeom prst="rect">
            <a:avLst/>
          </a:prstGeom>
          <a:noFill/>
        </p:spPr>
        <p:txBody>
          <a:bodyPr wrap="square" rtlCol="0">
            <a:spAutoFit/>
          </a:bodyPr>
          <a:p>
            <a:r>
              <a:rPr lang="zh-CN" altLang="en-US" sz="2800" b="1">
                <a:solidFill>
                  <a:srgbClr val="353AF5"/>
                </a:solidFill>
                <a:effectLst>
                  <a:outerShdw blurRad="38100" dist="25400" dir="5400000" algn="ctr" rotWithShape="0">
                    <a:srgbClr val="6E747A">
                      <a:alpha val="43000"/>
                    </a:srgbClr>
                  </a:outerShdw>
                </a:effectLst>
              </a:rPr>
              <a:t>按适用范围划分</a:t>
            </a:r>
            <a:r>
              <a:rPr lang="zh-CN" altLang="en-US"/>
              <a:t>：</a:t>
            </a:r>
            <a:endParaRPr lang="zh-CN" altLang="en-US"/>
          </a:p>
        </p:txBody>
      </p:sp>
      <p:sp>
        <p:nvSpPr>
          <p:cNvPr id="7" name="文本框 6"/>
          <p:cNvSpPr txBox="1"/>
          <p:nvPr/>
        </p:nvSpPr>
        <p:spPr>
          <a:xfrm>
            <a:off x="6149975" y="1205865"/>
            <a:ext cx="2975610" cy="1753235"/>
          </a:xfrm>
          <a:prstGeom prst="rect">
            <a:avLst/>
          </a:prstGeom>
          <a:noFill/>
          <a:extLst>
            <a:ext uri="{909E8E84-426E-40DD-AFC4-6F175D3DCCD1}">
              <a14:hiddenFill xmlns:a14="http://schemas.microsoft.com/office/drawing/2010/main">
                <a:solidFill>
                  <a:srgbClr val="4D3283"/>
                </a:solidFill>
              </a14:hiddenFill>
            </a:ext>
          </a:extLst>
        </p:spPr>
        <p:txBody>
          <a:bodyPr wrap="square" rtlCol="0">
            <a:spAutoFit/>
          </a:bodyPr>
          <a:p>
            <a:pPr>
              <a:lnSpc>
                <a:spcPct val="150000"/>
              </a:lnSpc>
            </a:pPr>
            <a:r>
              <a:rPr lang="zh-CN" altLang="en-US" sz="2400" b="1">
                <a:solidFill>
                  <a:srgbClr val="4D3283"/>
                </a:solidFill>
                <a:latin typeface="黑体" panose="02010609060101010101" charset="-122"/>
                <a:ea typeface="黑体" panose="02010609060101010101" charset="-122"/>
              </a:rPr>
              <a:t>学前教育目标</a:t>
            </a:r>
            <a:endParaRPr lang="zh-CN" altLang="en-US" sz="2400" b="1">
              <a:solidFill>
                <a:srgbClr val="4D3283"/>
              </a:solidFill>
              <a:latin typeface="黑体" panose="02010609060101010101" charset="-122"/>
              <a:ea typeface="黑体" panose="02010609060101010101" charset="-122"/>
            </a:endParaRPr>
          </a:p>
          <a:p>
            <a:pPr>
              <a:lnSpc>
                <a:spcPct val="150000"/>
              </a:lnSpc>
            </a:pPr>
            <a:r>
              <a:rPr lang="zh-CN" altLang="en-US" sz="2400" b="1">
                <a:solidFill>
                  <a:srgbClr val="4D3283"/>
                </a:solidFill>
                <a:latin typeface="黑体" panose="02010609060101010101" charset="-122"/>
                <a:ea typeface="黑体" panose="02010609060101010101" charset="-122"/>
              </a:rPr>
              <a:t>地方性学前教育目标</a:t>
            </a:r>
            <a:endParaRPr lang="zh-CN" altLang="en-US" sz="2400" b="1">
              <a:solidFill>
                <a:srgbClr val="4D3283"/>
              </a:solidFill>
              <a:latin typeface="黑体" panose="02010609060101010101" charset="-122"/>
              <a:ea typeface="黑体" panose="02010609060101010101" charset="-122"/>
            </a:endParaRPr>
          </a:p>
          <a:p>
            <a:pPr>
              <a:lnSpc>
                <a:spcPct val="150000"/>
              </a:lnSpc>
            </a:pPr>
            <a:r>
              <a:rPr lang="zh-CN" altLang="en-US" sz="2400" b="1">
                <a:solidFill>
                  <a:srgbClr val="4D3283"/>
                </a:solidFill>
                <a:latin typeface="黑体" panose="02010609060101010101" charset="-122"/>
                <a:ea typeface="黑体" panose="02010609060101010101" charset="-122"/>
              </a:rPr>
              <a:t>幼儿园教育目标</a:t>
            </a:r>
            <a:endParaRPr lang="zh-CN" altLang="en-US" sz="2400" b="1">
              <a:solidFill>
                <a:srgbClr val="4D3283"/>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35541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67106" y="47242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47372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8175503" y="467077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38069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4" name="Rectangle 233"/>
          <p:cNvSpPr/>
          <p:nvPr/>
        </p:nvSpPr>
        <p:spPr>
          <a:xfrm>
            <a:off x="0" y="4852357"/>
            <a:ext cx="9143999" cy="31430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sz="1600" dirty="0">
              <a:solidFill>
                <a:schemeClr val="bg1">
                  <a:lumMod val="95000"/>
                </a:schemeClr>
              </a:solidFill>
              <a:latin typeface="Franchise" pitchFamily="49" charset="0"/>
              <a:ea typeface="Franchise" pitchFamily="49" charset="0"/>
            </a:endParaRPr>
          </a:p>
        </p:txBody>
      </p:sp>
      <p:sp>
        <p:nvSpPr>
          <p:cNvPr id="235" name="Rectangle 234"/>
          <p:cNvSpPr/>
          <p:nvPr/>
        </p:nvSpPr>
        <p:spPr>
          <a:xfrm>
            <a:off x="0" y="479515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57594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28587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812" y="457594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285874"/>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7236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7308" y="4598387"/>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38069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58716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29709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942975" y="1983105"/>
            <a:ext cx="7377430" cy="768350"/>
          </a:xfrm>
          <a:prstGeom prst="rect">
            <a:avLst/>
          </a:prstGeom>
          <a:noFill/>
        </p:spPr>
        <p:txBody>
          <a:bodyPr wrap="square" rtlCol="0">
            <a:spAutoFit/>
          </a:bodyPr>
          <a:lstStyle/>
          <a:p>
            <a:pPr algn="ctr"/>
            <a:r>
              <a:rPr lang="zh-CN" altLang="en-US" sz="4400">
                <a:latin typeface="楷体" panose="02010609060101010101" charset="-122"/>
                <a:ea typeface="楷体" panose="02010609060101010101" charset="-122"/>
                <a:cs typeface="+mn-ea"/>
              </a:rPr>
              <a:t>第一节 学前教育的目标</a:t>
            </a:r>
            <a:endParaRPr lang="zh-CN" altLang="en-US" sz="4400">
              <a:latin typeface="楷体" panose="02010609060101010101" charset="-122"/>
              <a:ea typeface="楷体" panose="02010609060101010101" charset="-122"/>
              <a:cs typeface="+mn-ea"/>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9" name="圆角矩形 8"/>
          <p:cNvSpPr/>
          <p:nvPr/>
        </p:nvSpPr>
        <p:spPr>
          <a:xfrm>
            <a:off x="207010" y="114935"/>
            <a:ext cx="5959475" cy="8350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l"/>
            <a:r>
              <a:rPr lang="zh-CN" altLang="en-US" sz="3200">
                <a:latin typeface="华文新魏" panose="02010800040101010101" pitchFamily="2" charset="-122"/>
                <a:ea typeface="华文新魏" panose="02010800040101010101" pitchFamily="2" charset="-122"/>
              </a:rPr>
              <a:t>二、我国教育目标的层次结构</a:t>
            </a:r>
            <a:endParaRPr lang="zh-CN" altLang="en-US" sz="3200">
              <a:latin typeface="华文新魏" panose="02010800040101010101" pitchFamily="2" charset="-122"/>
              <a:ea typeface="华文新魏" panose="02010800040101010101" pitchFamily="2" charset="-122"/>
            </a:endParaRPr>
          </a:p>
        </p:txBody>
      </p:sp>
      <p:sp>
        <p:nvSpPr>
          <p:cNvPr id="2" name="圆角矩形 1"/>
          <p:cNvSpPr/>
          <p:nvPr/>
        </p:nvSpPr>
        <p:spPr>
          <a:xfrm>
            <a:off x="142875" y="2334260"/>
            <a:ext cx="3205480" cy="10128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zh-CN" altLang="en-US" sz="3200" b="1">
                <a:latin typeface="黑体" panose="02010609060101010101" charset="-122"/>
                <a:ea typeface="黑体" panose="02010609060101010101" charset="-122"/>
              </a:rPr>
              <a:t>按可操作性程度划分</a:t>
            </a:r>
            <a:endParaRPr lang="zh-CN" altLang="en-US" sz="3200" b="1">
              <a:latin typeface="黑体" panose="02010609060101010101" charset="-122"/>
              <a:ea typeface="黑体" panose="02010609060101010101" charset="-122"/>
            </a:endParaRPr>
          </a:p>
        </p:txBody>
      </p:sp>
      <p:cxnSp>
        <p:nvCxnSpPr>
          <p:cNvPr id="4" name="直接连接符 3"/>
          <p:cNvCxnSpPr/>
          <p:nvPr/>
        </p:nvCxnSpPr>
        <p:spPr>
          <a:xfrm flipH="1">
            <a:off x="3708400" y="1238250"/>
            <a:ext cx="32385" cy="3421380"/>
          </a:xfrm>
          <a:prstGeom prst="line">
            <a:avLst/>
          </a:prstGeom>
        </p:spPr>
        <p:style>
          <a:lnRef idx="3">
            <a:schemeClr val="dk1"/>
          </a:lnRef>
          <a:fillRef idx="0">
            <a:schemeClr val="dk1"/>
          </a:fillRef>
          <a:effectRef idx="2">
            <a:schemeClr val="dk1"/>
          </a:effectRef>
          <a:fontRef idx="minor">
            <a:schemeClr val="tx1"/>
          </a:fontRef>
        </p:style>
      </p:cxnSp>
      <p:sp>
        <p:nvSpPr>
          <p:cNvPr id="6" name="圆角矩形 5"/>
          <p:cNvSpPr/>
          <p:nvPr/>
        </p:nvSpPr>
        <p:spPr>
          <a:xfrm>
            <a:off x="3808095" y="1113790"/>
            <a:ext cx="5185410" cy="8642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学前教育目标</a:t>
            </a:r>
            <a:r>
              <a:rPr lang="en-US" altLang="zh-CN" sz="2800"/>
              <a:t>/</a:t>
            </a:r>
            <a:r>
              <a:rPr lang="zh-CN" altLang="en-US" sz="2800"/>
              <a:t>幼儿园教育总体目标</a:t>
            </a:r>
            <a:endParaRPr lang="zh-CN" altLang="en-US" sz="2800"/>
          </a:p>
        </p:txBody>
      </p:sp>
      <p:sp>
        <p:nvSpPr>
          <p:cNvPr id="7" name="圆角矩形 6"/>
          <p:cNvSpPr/>
          <p:nvPr/>
        </p:nvSpPr>
        <p:spPr>
          <a:xfrm>
            <a:off x="3808095" y="2204085"/>
            <a:ext cx="2959735" cy="562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幼儿园课程目标</a:t>
            </a:r>
            <a:endParaRPr lang="zh-CN" altLang="en-US" sz="2800"/>
          </a:p>
        </p:txBody>
      </p:sp>
      <p:sp>
        <p:nvSpPr>
          <p:cNvPr id="8" name="圆角矩形 7"/>
          <p:cNvSpPr/>
          <p:nvPr/>
        </p:nvSpPr>
        <p:spPr>
          <a:xfrm>
            <a:off x="3808095" y="2979420"/>
            <a:ext cx="3521075"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幼儿园年龄阶段目标</a:t>
            </a:r>
            <a:endParaRPr lang="zh-CN" altLang="en-US" sz="2800"/>
          </a:p>
        </p:txBody>
      </p:sp>
      <p:sp>
        <p:nvSpPr>
          <p:cNvPr id="3" name="圆角矩形 2"/>
          <p:cNvSpPr/>
          <p:nvPr/>
        </p:nvSpPr>
        <p:spPr>
          <a:xfrm>
            <a:off x="3808095" y="3717290"/>
            <a:ext cx="3521075"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幼儿园单元教育目标</a:t>
            </a:r>
            <a:endParaRPr lang="zh-CN" altLang="en-US" sz="2800"/>
          </a:p>
        </p:txBody>
      </p:sp>
      <p:sp>
        <p:nvSpPr>
          <p:cNvPr id="10" name="圆角矩形 9"/>
          <p:cNvSpPr/>
          <p:nvPr/>
        </p:nvSpPr>
        <p:spPr>
          <a:xfrm>
            <a:off x="3808095" y="4500880"/>
            <a:ext cx="3521075"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幼儿园教育活动目标</a:t>
            </a:r>
            <a:endParaRPr lang="zh-CN" altLang="en-US" sz="2800"/>
          </a:p>
        </p:txBody>
      </p:sp>
      <p:cxnSp>
        <p:nvCxnSpPr>
          <p:cNvPr id="12" name="直接连接符 11"/>
          <p:cNvCxnSpPr/>
          <p:nvPr/>
        </p:nvCxnSpPr>
        <p:spPr>
          <a:xfrm>
            <a:off x="3467100" y="2571115"/>
            <a:ext cx="241300" cy="635"/>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9" name="圆角矩形 8"/>
          <p:cNvSpPr/>
          <p:nvPr/>
        </p:nvSpPr>
        <p:spPr>
          <a:xfrm>
            <a:off x="207010" y="114935"/>
            <a:ext cx="5959475" cy="8350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l"/>
            <a:r>
              <a:rPr lang="zh-CN" altLang="en-US" sz="3200">
                <a:latin typeface="华文新魏" panose="02010800040101010101" pitchFamily="2" charset="-122"/>
                <a:ea typeface="华文新魏" panose="02010800040101010101" pitchFamily="2" charset="-122"/>
              </a:rPr>
              <a:t>二、我国教育目标的层次结构</a:t>
            </a:r>
            <a:endParaRPr lang="zh-CN" altLang="en-US" sz="3200">
              <a:latin typeface="华文新魏" panose="02010800040101010101" pitchFamily="2" charset="-122"/>
              <a:ea typeface="华文新魏" panose="02010800040101010101" pitchFamily="2" charset="-122"/>
            </a:endParaRPr>
          </a:p>
        </p:txBody>
      </p:sp>
      <p:sp>
        <p:nvSpPr>
          <p:cNvPr id="2" name="圆角矩形 1"/>
          <p:cNvSpPr/>
          <p:nvPr/>
        </p:nvSpPr>
        <p:spPr>
          <a:xfrm>
            <a:off x="114300" y="1113155"/>
            <a:ext cx="1151255" cy="330644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zh-CN" altLang="en-US" sz="3200" b="1">
                <a:latin typeface="黑体" panose="02010609060101010101" charset="-122"/>
                <a:ea typeface="黑体" panose="02010609060101010101" charset="-122"/>
              </a:rPr>
              <a:t>按可操作性程度划分</a:t>
            </a:r>
            <a:endParaRPr lang="zh-CN" altLang="en-US" sz="3200" b="1">
              <a:latin typeface="黑体" panose="02010609060101010101" charset="-122"/>
              <a:ea typeface="黑体" panose="02010609060101010101" charset="-122"/>
            </a:endParaRPr>
          </a:p>
        </p:txBody>
      </p:sp>
      <p:cxnSp>
        <p:nvCxnSpPr>
          <p:cNvPr id="4" name="直接连接符 3"/>
          <p:cNvCxnSpPr/>
          <p:nvPr/>
        </p:nvCxnSpPr>
        <p:spPr>
          <a:xfrm flipH="1">
            <a:off x="1506855" y="1297940"/>
            <a:ext cx="32385" cy="3421380"/>
          </a:xfrm>
          <a:prstGeom prst="line">
            <a:avLst/>
          </a:prstGeom>
        </p:spPr>
        <p:style>
          <a:lnRef idx="3">
            <a:schemeClr val="dk1"/>
          </a:lnRef>
          <a:fillRef idx="0">
            <a:schemeClr val="dk1"/>
          </a:fillRef>
          <a:effectRef idx="2">
            <a:schemeClr val="dk1"/>
          </a:effectRef>
          <a:fontRef idx="minor">
            <a:schemeClr val="tx1"/>
          </a:fontRef>
        </p:style>
      </p:cxnSp>
      <p:sp>
        <p:nvSpPr>
          <p:cNvPr id="6" name="圆角矩形 5"/>
          <p:cNvSpPr/>
          <p:nvPr/>
        </p:nvSpPr>
        <p:spPr>
          <a:xfrm>
            <a:off x="1655445" y="1113790"/>
            <a:ext cx="5185410" cy="8642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学前教育目标</a:t>
            </a:r>
            <a:r>
              <a:rPr lang="en-US" altLang="zh-CN" sz="2800"/>
              <a:t>/</a:t>
            </a:r>
            <a:r>
              <a:rPr lang="zh-CN" altLang="en-US" sz="2800"/>
              <a:t>幼儿园教育总体目标</a:t>
            </a:r>
            <a:endParaRPr lang="zh-CN" altLang="en-US" sz="2800"/>
          </a:p>
        </p:txBody>
      </p:sp>
      <p:sp>
        <p:nvSpPr>
          <p:cNvPr id="7" name="圆角矩形 6"/>
          <p:cNvSpPr/>
          <p:nvPr/>
        </p:nvSpPr>
        <p:spPr>
          <a:xfrm>
            <a:off x="1655445" y="2204085"/>
            <a:ext cx="2959735" cy="562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幼儿园课程目标</a:t>
            </a:r>
            <a:endParaRPr lang="zh-CN" altLang="en-US" sz="2800"/>
          </a:p>
        </p:txBody>
      </p:sp>
      <p:sp>
        <p:nvSpPr>
          <p:cNvPr id="8" name="圆角矩形 7"/>
          <p:cNvSpPr/>
          <p:nvPr/>
        </p:nvSpPr>
        <p:spPr>
          <a:xfrm>
            <a:off x="1655445" y="2979420"/>
            <a:ext cx="3521075"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幼儿园年龄阶段目标</a:t>
            </a:r>
            <a:endParaRPr lang="zh-CN" altLang="en-US" sz="2800"/>
          </a:p>
        </p:txBody>
      </p:sp>
      <p:sp>
        <p:nvSpPr>
          <p:cNvPr id="3" name="圆角矩形 2"/>
          <p:cNvSpPr/>
          <p:nvPr/>
        </p:nvSpPr>
        <p:spPr>
          <a:xfrm>
            <a:off x="1655445" y="3717290"/>
            <a:ext cx="3521075"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幼儿园单元教育目标</a:t>
            </a:r>
            <a:endParaRPr lang="zh-CN" altLang="en-US" sz="2800"/>
          </a:p>
        </p:txBody>
      </p:sp>
      <p:sp>
        <p:nvSpPr>
          <p:cNvPr id="10" name="圆角矩形 9"/>
          <p:cNvSpPr/>
          <p:nvPr/>
        </p:nvSpPr>
        <p:spPr>
          <a:xfrm>
            <a:off x="1655445" y="4500880"/>
            <a:ext cx="3521075" cy="5759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幼儿园教育活动目标</a:t>
            </a:r>
            <a:endParaRPr lang="zh-CN" altLang="en-US" sz="2800"/>
          </a:p>
        </p:txBody>
      </p:sp>
      <p:cxnSp>
        <p:nvCxnSpPr>
          <p:cNvPr id="12" name="直接连接符 11"/>
          <p:cNvCxnSpPr/>
          <p:nvPr/>
        </p:nvCxnSpPr>
        <p:spPr>
          <a:xfrm>
            <a:off x="1265555" y="2693670"/>
            <a:ext cx="241300" cy="635"/>
          </a:xfrm>
          <a:prstGeom prst="line">
            <a:avLst/>
          </a:prstGeom>
        </p:spPr>
        <p:style>
          <a:lnRef idx="1">
            <a:schemeClr val="dk1"/>
          </a:lnRef>
          <a:fillRef idx="0">
            <a:schemeClr val="dk1"/>
          </a:fillRef>
          <a:effectRef idx="0">
            <a:schemeClr val="dk1"/>
          </a:effectRef>
          <a:fontRef idx="minor">
            <a:schemeClr val="tx1"/>
          </a:fontRef>
        </p:style>
      </p:cxnSp>
      <p:sp>
        <p:nvSpPr>
          <p:cNvPr id="11" name="下箭头 10"/>
          <p:cNvSpPr/>
          <p:nvPr/>
        </p:nvSpPr>
        <p:spPr>
          <a:xfrm>
            <a:off x="2772410" y="2052955"/>
            <a:ext cx="215900" cy="75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下箭头 12"/>
          <p:cNvSpPr/>
          <p:nvPr/>
        </p:nvSpPr>
        <p:spPr>
          <a:xfrm>
            <a:off x="2772410" y="2835275"/>
            <a:ext cx="215900" cy="75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下箭头 13"/>
          <p:cNvSpPr/>
          <p:nvPr/>
        </p:nvSpPr>
        <p:spPr>
          <a:xfrm>
            <a:off x="2772410" y="3641725"/>
            <a:ext cx="215900" cy="75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下箭头 14"/>
          <p:cNvSpPr/>
          <p:nvPr/>
        </p:nvSpPr>
        <p:spPr>
          <a:xfrm>
            <a:off x="2772410" y="4419600"/>
            <a:ext cx="215900" cy="75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文本框 15"/>
          <p:cNvSpPr txBox="1"/>
          <p:nvPr/>
        </p:nvSpPr>
        <p:spPr>
          <a:xfrm>
            <a:off x="6840855" y="929640"/>
            <a:ext cx="2239645" cy="1198880"/>
          </a:xfrm>
          <a:prstGeom prst="rect">
            <a:avLst/>
          </a:prstGeom>
          <a:noFill/>
        </p:spPr>
        <p:txBody>
          <a:bodyPr wrap="square" rtlCol="0">
            <a:spAutoFit/>
          </a:bodyPr>
          <a:p>
            <a:r>
              <a:rPr lang="zh-CN" altLang="en-US" sz="2400">
                <a:latin typeface="楷体" panose="02010609060101010101" charset="-122"/>
                <a:ea typeface="楷体" panose="02010609060101010101" charset="-122"/>
              </a:rPr>
              <a:t>《幼儿园工作规程》中相关规定。</a:t>
            </a:r>
            <a:endParaRPr lang="zh-CN" altLang="en-US" sz="2400">
              <a:latin typeface="楷体" panose="02010609060101010101" charset="-122"/>
              <a:ea typeface="楷体" panose="02010609060101010101" charset="-122"/>
            </a:endParaRPr>
          </a:p>
        </p:txBody>
      </p:sp>
      <p:sp>
        <p:nvSpPr>
          <p:cNvPr id="17" name="文本框 16"/>
          <p:cNvSpPr txBox="1"/>
          <p:nvPr/>
        </p:nvSpPr>
        <p:spPr>
          <a:xfrm>
            <a:off x="4615180" y="2052955"/>
            <a:ext cx="4522470" cy="829945"/>
          </a:xfrm>
          <a:prstGeom prst="rect">
            <a:avLst/>
          </a:prstGeom>
          <a:noFill/>
        </p:spPr>
        <p:txBody>
          <a:bodyPr wrap="square" rtlCol="0">
            <a:spAutoFit/>
          </a:bodyPr>
          <a:p>
            <a:r>
              <a:rPr lang="zh-CN" altLang="en-US" sz="2400" b="1">
                <a:solidFill>
                  <a:schemeClr val="accent2">
                    <a:lumMod val="50000"/>
                  </a:schemeClr>
                </a:solidFill>
                <a:latin typeface="楷体" panose="02010609060101010101" charset="-122"/>
                <a:ea typeface="楷体" panose="02010609060101010101" charset="-122"/>
              </a:rPr>
              <a:t>总体目标在相关领域中的落实。《幼儿园教育指导纲要（试行）》</a:t>
            </a:r>
            <a:endParaRPr lang="zh-CN" altLang="en-US" sz="2400" b="1">
              <a:solidFill>
                <a:schemeClr val="accent2">
                  <a:lumMod val="50000"/>
                </a:schemeClr>
              </a:solidFill>
              <a:latin typeface="楷体" panose="02010609060101010101" charset="-122"/>
              <a:ea typeface="楷体" panose="02010609060101010101" charset="-122"/>
            </a:endParaRPr>
          </a:p>
        </p:txBody>
      </p:sp>
      <p:sp>
        <p:nvSpPr>
          <p:cNvPr id="18" name="文本框 17"/>
          <p:cNvSpPr txBox="1"/>
          <p:nvPr/>
        </p:nvSpPr>
        <p:spPr>
          <a:xfrm>
            <a:off x="5176520" y="3665220"/>
            <a:ext cx="4522470" cy="460375"/>
          </a:xfrm>
          <a:prstGeom prst="rect">
            <a:avLst/>
          </a:prstGeom>
          <a:noFill/>
        </p:spPr>
        <p:txBody>
          <a:bodyPr wrap="square" rtlCol="0">
            <a:spAutoFit/>
          </a:bodyPr>
          <a:p>
            <a:endParaRPr lang="zh-CN" altLang="en-US" sz="2400" b="1">
              <a:solidFill>
                <a:schemeClr val="accent2">
                  <a:lumMod val="50000"/>
                </a:schemeClr>
              </a:solidFill>
              <a:latin typeface="楷体" panose="02010609060101010101" charset="-122"/>
              <a:ea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26670" y="1686560"/>
            <a:ext cx="3961130"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200"/>
              <a:t>幼儿园单元教育目标</a:t>
            </a:r>
            <a:endParaRPr lang="zh-CN" altLang="en-US" sz="3200"/>
          </a:p>
        </p:txBody>
      </p:sp>
      <p:sp>
        <p:nvSpPr>
          <p:cNvPr id="2" name="文本框 1"/>
          <p:cNvSpPr txBox="1"/>
          <p:nvPr/>
        </p:nvSpPr>
        <p:spPr>
          <a:xfrm>
            <a:off x="3987165" y="121285"/>
            <a:ext cx="4921250" cy="4707890"/>
          </a:xfrm>
          <a:prstGeom prst="rect">
            <a:avLst/>
          </a:prstGeom>
          <a:noFill/>
        </p:spPr>
        <p:txBody>
          <a:bodyPr wrap="square" rtlCol="0">
            <a:spAutoFit/>
          </a:bodyPr>
          <a:p>
            <a:pPr>
              <a:lnSpc>
                <a:spcPct val="150000"/>
              </a:lnSpc>
            </a:pPr>
            <a:r>
              <a:rPr lang="zh-CN" altLang="en-US" sz="2000"/>
              <a:t>其是年龄目标的</a:t>
            </a:r>
            <a:r>
              <a:rPr lang="zh-CN" altLang="en-US" sz="2000" b="1">
                <a:solidFill>
                  <a:srgbClr val="353AF5"/>
                </a:solidFill>
              </a:rPr>
              <a:t>具体化及分阶段性</a:t>
            </a:r>
            <a:r>
              <a:rPr lang="zh-CN" altLang="en-US" sz="2000"/>
              <a:t>目标。年龄目标由一系列相互联系、逐步递进的教育单元目标构成。</a:t>
            </a:r>
            <a:endParaRPr lang="zh-CN" altLang="en-US" sz="2000"/>
          </a:p>
          <a:p>
            <a:pPr>
              <a:lnSpc>
                <a:spcPct val="150000"/>
              </a:lnSpc>
            </a:pPr>
            <a:r>
              <a:rPr lang="zh-CN" altLang="en-US" sz="2000"/>
              <a:t>两种划分单元目标的方式：一是</a:t>
            </a:r>
            <a:r>
              <a:rPr lang="zh-CN" altLang="en-US" sz="2000" b="1">
                <a:solidFill>
                  <a:srgbClr val="353AF5"/>
                </a:solidFill>
              </a:rPr>
              <a:t>以内容单元的形式</a:t>
            </a:r>
            <a:r>
              <a:rPr lang="zh-CN" altLang="en-US" sz="2000"/>
              <a:t>。根据教育目标及相关教育内容的特点，把某一组目标及其相关的内容有机组织起来，构成主题或单元。</a:t>
            </a:r>
            <a:endParaRPr lang="zh-CN" altLang="en-US" sz="2000"/>
          </a:p>
          <a:p>
            <a:pPr>
              <a:lnSpc>
                <a:spcPct val="150000"/>
              </a:lnSpc>
            </a:pPr>
            <a:r>
              <a:rPr lang="zh-CN" altLang="en-US" sz="2000"/>
              <a:t>二是以时间单元的形式划分。根据教育目标及教育内容的特点，把年龄目标划分为学期目标、月目标、周目标、日目标等。</a:t>
            </a:r>
            <a:endParaRPr lang="zh-CN" altLang="en-US" sz="2000"/>
          </a:p>
        </p:txBody>
      </p:sp>
      <p:cxnSp>
        <p:nvCxnSpPr>
          <p:cNvPr id="4" name="直接连接符 3"/>
          <p:cNvCxnSpPr/>
          <p:nvPr/>
        </p:nvCxnSpPr>
        <p:spPr>
          <a:xfrm flipV="1">
            <a:off x="3968750" y="1563370"/>
            <a:ext cx="4995545" cy="4445"/>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3987800" y="3379470"/>
            <a:ext cx="4995545" cy="444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157480" y="270510"/>
            <a:ext cx="8829040" cy="466852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l">
              <a:lnSpc>
                <a:spcPct val="150000"/>
              </a:lnSpc>
            </a:pPr>
            <a:r>
              <a:rPr lang="en-US" altLang="zh-CN" sz="2800"/>
              <a:t>        </a:t>
            </a:r>
            <a:r>
              <a:rPr lang="zh-CN" altLang="en-US" sz="2800"/>
              <a:t>单元教育目标要求重点突出，以</a:t>
            </a:r>
            <a:r>
              <a:rPr lang="en-US" altLang="zh-CN" sz="2800"/>
              <a:t>“</a:t>
            </a:r>
            <a:r>
              <a:rPr lang="zh-CN" altLang="en-US" sz="2800"/>
              <a:t>可爱的动物</a:t>
            </a:r>
            <a:r>
              <a:rPr lang="en-US" altLang="zh-CN" sz="2800"/>
              <a:t>”</a:t>
            </a:r>
            <a:r>
              <a:rPr lang="zh-CN" altLang="en-US" sz="2800"/>
              <a:t>为主题的单元目标</a:t>
            </a:r>
            <a:r>
              <a:rPr lang="en-US" altLang="zh-CN" sz="2800"/>
              <a:t>:</a:t>
            </a:r>
            <a:endParaRPr lang="en-US" altLang="zh-CN" sz="2800"/>
          </a:p>
          <a:p>
            <a:pPr algn="l">
              <a:lnSpc>
                <a:spcPct val="150000"/>
              </a:lnSpc>
            </a:pPr>
            <a:r>
              <a:rPr lang="zh-CN" altLang="en-US" sz="2800">
                <a:latin typeface="楷体" panose="02010609060101010101" charset="-122"/>
                <a:ea typeface="楷体" panose="02010609060101010101" charset="-122"/>
                <a:cs typeface="楷体" panose="02010609060101010101" charset="-122"/>
              </a:rPr>
              <a:t>（</a:t>
            </a:r>
            <a:r>
              <a:rPr lang="en-US" altLang="zh-CN" sz="2800">
                <a:latin typeface="楷体" panose="02010609060101010101" charset="-122"/>
                <a:ea typeface="楷体" panose="02010609060101010101" charset="-122"/>
                <a:cs typeface="楷体" panose="02010609060101010101" charset="-122"/>
              </a:rPr>
              <a:t>1</a:t>
            </a:r>
            <a:r>
              <a:rPr lang="zh-CN" altLang="en-US" sz="2800">
                <a:latin typeface="楷体" panose="02010609060101010101" charset="-122"/>
                <a:ea typeface="楷体" panose="02010609060101010101" charset="-122"/>
                <a:cs typeface="楷体" panose="02010609060101010101" charset="-122"/>
              </a:rPr>
              <a:t>）观察、感知动物的特征，了解动物与人类密切的关系以及动物的有趣活动。</a:t>
            </a:r>
            <a:endParaRPr lang="zh-CN" altLang="en-US" sz="2800">
              <a:latin typeface="楷体" panose="02010609060101010101" charset="-122"/>
              <a:ea typeface="楷体" panose="02010609060101010101" charset="-122"/>
              <a:cs typeface="楷体" panose="02010609060101010101" charset="-122"/>
            </a:endParaRPr>
          </a:p>
          <a:p>
            <a:pPr algn="l">
              <a:lnSpc>
                <a:spcPct val="150000"/>
              </a:lnSpc>
            </a:pPr>
            <a:r>
              <a:rPr lang="zh-CN" altLang="en-US" sz="2800">
                <a:latin typeface="楷体" panose="02010609060101010101" charset="-122"/>
                <a:ea typeface="楷体" panose="02010609060101010101" charset="-122"/>
                <a:cs typeface="楷体" panose="02010609060101010101" charset="-122"/>
              </a:rPr>
              <a:t>（</a:t>
            </a:r>
            <a:r>
              <a:rPr lang="en-US" altLang="zh-CN" sz="2800">
                <a:latin typeface="楷体" panose="02010609060101010101" charset="-122"/>
                <a:ea typeface="楷体" panose="02010609060101010101" charset="-122"/>
                <a:cs typeface="楷体" panose="02010609060101010101" charset="-122"/>
              </a:rPr>
              <a:t>2</a:t>
            </a:r>
            <a:r>
              <a:rPr lang="zh-CN" altLang="en-US" sz="2800">
                <a:latin typeface="楷体" panose="02010609060101010101" charset="-122"/>
                <a:ea typeface="楷体" panose="02010609060101010101" charset="-122"/>
                <a:cs typeface="楷体" panose="02010609060101010101" charset="-122"/>
              </a:rPr>
              <a:t>）在活动中激发幼儿爱护动物的情感以及探索动物知识的兴趣。</a:t>
            </a:r>
            <a:endParaRPr lang="zh-CN" altLang="en-US" sz="2800">
              <a:latin typeface="楷体" panose="02010609060101010101" charset="-122"/>
              <a:ea typeface="楷体" panose="02010609060101010101" charset="-122"/>
              <a:cs typeface="楷体" panose="02010609060101010101" charset="-122"/>
            </a:endParaRPr>
          </a:p>
          <a:p>
            <a:pPr algn="l">
              <a:lnSpc>
                <a:spcPct val="150000"/>
              </a:lnSpc>
            </a:pPr>
            <a:r>
              <a:rPr lang="zh-CN" altLang="en-US" sz="2800">
                <a:latin typeface="楷体" panose="02010609060101010101" charset="-122"/>
                <a:ea typeface="楷体" panose="02010609060101010101" charset="-122"/>
                <a:cs typeface="楷体" panose="02010609060101010101" charset="-122"/>
              </a:rPr>
              <a:t>（</a:t>
            </a:r>
            <a:r>
              <a:rPr lang="en-US" altLang="zh-CN" sz="2800">
                <a:latin typeface="楷体" panose="02010609060101010101" charset="-122"/>
                <a:ea typeface="楷体" panose="02010609060101010101" charset="-122"/>
                <a:cs typeface="楷体" panose="02010609060101010101" charset="-122"/>
              </a:rPr>
              <a:t>3</a:t>
            </a:r>
            <a:r>
              <a:rPr lang="zh-CN" altLang="en-US" sz="2800">
                <a:latin typeface="楷体" panose="02010609060101010101" charset="-122"/>
                <a:ea typeface="楷体" panose="02010609060101010101" charset="-122"/>
                <a:cs typeface="楷体" panose="02010609060101010101" charset="-122"/>
              </a:rPr>
              <a:t>）培养幼儿细致的观察力，敢于大胆表现。</a:t>
            </a:r>
            <a:endParaRPr lang="zh-CN" altLang="en-US"/>
          </a:p>
          <a:p>
            <a:pPr algn="ctr"/>
            <a:endParaRPr lang="zh-CN" altLang="en-US"/>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49530" y="266065"/>
            <a:ext cx="9015730" cy="466852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l">
              <a:lnSpc>
                <a:spcPct val="150000"/>
              </a:lnSpc>
            </a:pPr>
            <a:r>
              <a:rPr lang="en-US" altLang="zh-CN" sz="2800"/>
              <a:t>        </a:t>
            </a:r>
            <a:r>
              <a:rPr lang="zh-CN" altLang="en-US" sz="2800"/>
              <a:t>教育活动目标比</a:t>
            </a:r>
            <a:r>
              <a:rPr lang="zh-CN" altLang="en-US" sz="2400"/>
              <a:t>单元目标</a:t>
            </a:r>
            <a:r>
              <a:rPr lang="zh-CN" altLang="en-US" sz="2800"/>
              <a:t>更突出其</a:t>
            </a:r>
            <a:r>
              <a:rPr lang="zh-CN" altLang="en-US" sz="2800" b="1">
                <a:solidFill>
                  <a:srgbClr val="FF0000"/>
                </a:solidFill>
              </a:rPr>
              <a:t>针对性</a:t>
            </a:r>
            <a:r>
              <a:rPr lang="zh-CN" altLang="en-US" sz="2800"/>
              <a:t>、</a:t>
            </a:r>
            <a:r>
              <a:rPr lang="zh-CN" altLang="en-US" sz="2800" b="1">
                <a:solidFill>
                  <a:srgbClr val="FF0000"/>
                </a:solidFill>
              </a:rPr>
              <a:t>趣味性</a:t>
            </a:r>
            <a:r>
              <a:rPr lang="zh-CN" altLang="en-US" sz="2800"/>
              <a:t>、</a:t>
            </a:r>
            <a:r>
              <a:rPr lang="zh-CN" altLang="en-US" sz="2800" b="1">
                <a:solidFill>
                  <a:srgbClr val="FF0000"/>
                </a:solidFill>
              </a:rPr>
              <a:t>活动性</a:t>
            </a:r>
            <a:r>
              <a:rPr lang="zh-CN" altLang="en-US" sz="2800"/>
              <a:t>和</a:t>
            </a:r>
            <a:r>
              <a:rPr lang="zh-CN" altLang="en-US" sz="2800" b="1">
                <a:solidFill>
                  <a:srgbClr val="FF0000"/>
                </a:solidFill>
              </a:rPr>
              <a:t>可操作性</a:t>
            </a:r>
            <a:r>
              <a:rPr lang="zh-CN" altLang="en-US" sz="2800"/>
              <a:t>，往往是以</a:t>
            </a:r>
            <a:r>
              <a:rPr lang="zh-CN" altLang="en-US" sz="2800" b="1">
                <a:solidFill>
                  <a:srgbClr val="FF0000"/>
                </a:solidFill>
              </a:rPr>
              <a:t>行为目标</a:t>
            </a:r>
            <a:r>
              <a:rPr lang="zh-CN" altLang="en-US" sz="2800"/>
              <a:t>的方式表述，以幼儿</a:t>
            </a:r>
            <a:r>
              <a:rPr lang="zh-CN" altLang="en-US" sz="2400" b="1">
                <a:solidFill>
                  <a:srgbClr val="FF0000"/>
                </a:solidFill>
              </a:rPr>
              <a:t>外显的行为</a:t>
            </a:r>
            <a:r>
              <a:rPr lang="zh-CN" altLang="en-US" sz="2800"/>
              <a:t>描述其活动目标。</a:t>
            </a:r>
            <a:r>
              <a:rPr lang="zh-CN" altLang="en-US" sz="2400">
                <a:latin typeface="楷体" panose="02010609060101010101" charset="-122"/>
                <a:ea typeface="楷体" panose="02010609060101010101" charset="-122"/>
                <a:cs typeface="楷体" panose="02010609060101010101" charset="-122"/>
              </a:rPr>
              <a:t>如小班《鸡的一家》</a:t>
            </a:r>
            <a:r>
              <a:rPr lang="en-US" altLang="zh-CN" sz="2400">
                <a:latin typeface="楷体" panose="02010609060101010101" charset="-122"/>
                <a:ea typeface="楷体" panose="02010609060101010101" charset="-122"/>
                <a:cs typeface="楷体" panose="02010609060101010101" charset="-122"/>
              </a:rPr>
              <a:t>:</a:t>
            </a:r>
            <a:endParaRPr lang="en-US" altLang="zh-CN" sz="2400">
              <a:latin typeface="楷体" panose="02010609060101010101" charset="-122"/>
              <a:ea typeface="楷体" panose="02010609060101010101" charset="-122"/>
              <a:cs typeface="楷体" panose="02010609060101010101" charset="-122"/>
            </a:endParaRPr>
          </a:p>
          <a:p>
            <a:pPr algn="l">
              <a:lnSpc>
                <a:spcPct val="150000"/>
              </a:lnSpc>
            </a:pPr>
            <a:r>
              <a:rPr lang="zh-CN" altLang="en-US" sz="2400">
                <a:latin typeface="楷体" panose="02010609060101010101" charset="-122"/>
                <a:ea typeface="楷体" panose="02010609060101010101" charset="-122"/>
                <a:cs typeface="楷体" panose="02010609060101010101" charset="-122"/>
              </a:rPr>
              <a:t>（</a:t>
            </a:r>
            <a:r>
              <a:rPr lang="en-US" altLang="zh-CN" sz="2400">
                <a:latin typeface="楷体" panose="02010609060101010101" charset="-122"/>
                <a:ea typeface="楷体" panose="02010609060101010101" charset="-122"/>
                <a:cs typeface="楷体" panose="02010609060101010101" charset="-122"/>
              </a:rPr>
              <a:t>1</a:t>
            </a:r>
            <a:r>
              <a:rPr lang="zh-CN" altLang="en-US" sz="2400">
                <a:latin typeface="楷体" panose="02010609060101010101" charset="-122"/>
                <a:ea typeface="楷体" panose="02010609060101010101" charset="-122"/>
                <a:cs typeface="楷体" panose="02010609060101010101" charset="-122"/>
              </a:rPr>
              <a:t>）通过联系已有生活经验，知道鸡的一家有公鸡、母鸡和小鸡。</a:t>
            </a:r>
            <a:endParaRPr lang="zh-CN" altLang="en-US" sz="2400">
              <a:latin typeface="楷体" panose="02010609060101010101" charset="-122"/>
              <a:ea typeface="楷体" panose="02010609060101010101" charset="-122"/>
              <a:cs typeface="楷体" panose="02010609060101010101" charset="-122"/>
            </a:endParaRPr>
          </a:p>
          <a:p>
            <a:pPr algn="l">
              <a:lnSpc>
                <a:spcPct val="150000"/>
              </a:lnSpc>
            </a:pPr>
            <a:r>
              <a:rPr lang="zh-CN" altLang="en-US" sz="2400">
                <a:latin typeface="楷体" panose="02010609060101010101" charset="-122"/>
                <a:ea typeface="楷体" panose="02010609060101010101" charset="-122"/>
                <a:cs typeface="楷体" panose="02010609060101010101" charset="-122"/>
              </a:rPr>
              <a:t>（</a:t>
            </a:r>
            <a:r>
              <a:rPr lang="en-US" altLang="zh-CN" sz="2400">
                <a:latin typeface="楷体" panose="02010609060101010101" charset="-122"/>
                <a:ea typeface="楷体" panose="02010609060101010101" charset="-122"/>
                <a:cs typeface="楷体" panose="02010609060101010101" charset="-122"/>
              </a:rPr>
              <a:t>2</a:t>
            </a:r>
            <a:r>
              <a:rPr lang="zh-CN" altLang="en-US" sz="2400">
                <a:latin typeface="楷体" panose="02010609060101010101" charset="-122"/>
                <a:ea typeface="楷体" panose="02010609060101010101" charset="-122"/>
                <a:cs typeface="楷体" panose="02010609060101010101" charset="-122"/>
              </a:rPr>
              <a:t>）能按照要求有顺序地观察鸡的一家的明显特征，简单了解它们的生活习性。</a:t>
            </a:r>
            <a:endParaRPr lang="zh-CN" altLang="en-US" sz="2400">
              <a:latin typeface="楷体" panose="02010609060101010101" charset="-122"/>
              <a:ea typeface="楷体" panose="02010609060101010101" charset="-122"/>
              <a:cs typeface="楷体" panose="02010609060101010101" charset="-122"/>
            </a:endParaRPr>
          </a:p>
          <a:p>
            <a:pPr algn="l">
              <a:lnSpc>
                <a:spcPct val="150000"/>
              </a:lnSpc>
            </a:pPr>
            <a:r>
              <a:rPr lang="zh-CN" altLang="en-US" sz="2400">
                <a:latin typeface="楷体" panose="02010609060101010101" charset="-122"/>
                <a:ea typeface="楷体" panose="02010609060101010101" charset="-122"/>
                <a:cs typeface="楷体" panose="02010609060101010101" charset="-122"/>
              </a:rPr>
              <a:t>（</a:t>
            </a:r>
            <a:r>
              <a:rPr lang="en-US" altLang="zh-CN" sz="2400">
                <a:latin typeface="楷体" panose="02010609060101010101" charset="-122"/>
                <a:ea typeface="楷体" panose="02010609060101010101" charset="-122"/>
                <a:cs typeface="楷体" panose="02010609060101010101" charset="-122"/>
              </a:rPr>
              <a:t>3</a:t>
            </a:r>
            <a:r>
              <a:rPr lang="zh-CN" altLang="en-US" sz="2400">
                <a:latin typeface="楷体" panose="02010609060101010101" charset="-122"/>
                <a:ea typeface="楷体" panose="02010609060101010101" charset="-122"/>
                <a:cs typeface="楷体" panose="02010609060101010101" charset="-122"/>
              </a:rPr>
              <a:t>）能用游戏和绘画方式表现鸡的一家。</a:t>
            </a:r>
            <a:endParaRPr lang="zh-CN" altLang="en-US"/>
          </a:p>
          <a:p>
            <a:pPr algn="ctr"/>
            <a:endParaRPr lang="zh-CN" altLang="en-US"/>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
        <p:nvSpPr>
          <p:cNvPr id="4" name="圆角矩形 3"/>
          <p:cNvSpPr/>
          <p:nvPr/>
        </p:nvSpPr>
        <p:spPr>
          <a:xfrm>
            <a:off x="457200" y="317500"/>
            <a:ext cx="3979545" cy="450786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l">
              <a:lnSpc>
                <a:spcPct val="150000"/>
              </a:lnSpc>
            </a:pPr>
            <a:r>
              <a:rPr lang="zh-CN" altLang="en-US" sz="2000">
                <a:sym typeface="+mn-ea"/>
              </a:rPr>
              <a:t>《可爱的动物》</a:t>
            </a:r>
            <a:endParaRPr lang="zh-CN" altLang="en-US" sz="2000">
              <a:sym typeface="+mn-ea"/>
            </a:endParaRPr>
          </a:p>
          <a:p>
            <a:pPr algn="l">
              <a:lnSpc>
                <a:spcPct val="150000"/>
              </a:lnSpc>
            </a:pPr>
            <a:r>
              <a:rPr lang="zh-CN" altLang="en-US" sz="2000">
                <a:latin typeface="楷体" panose="02010609060101010101" charset="-122"/>
                <a:ea typeface="楷体" panose="02010609060101010101" charset="-122"/>
                <a:cs typeface="楷体" panose="02010609060101010101" charset="-122"/>
                <a:sym typeface="+mn-ea"/>
              </a:rPr>
              <a:t>（</a:t>
            </a:r>
            <a:r>
              <a:rPr lang="en-US" altLang="zh-CN" sz="2000">
                <a:latin typeface="楷体" panose="02010609060101010101" charset="-122"/>
                <a:ea typeface="楷体" panose="02010609060101010101" charset="-122"/>
                <a:cs typeface="楷体" panose="02010609060101010101" charset="-122"/>
                <a:sym typeface="+mn-ea"/>
              </a:rPr>
              <a:t>1</a:t>
            </a:r>
            <a:r>
              <a:rPr lang="zh-CN" altLang="en-US" sz="2000">
                <a:latin typeface="楷体" panose="02010609060101010101" charset="-122"/>
                <a:ea typeface="楷体" panose="02010609060101010101" charset="-122"/>
                <a:cs typeface="楷体" panose="02010609060101010101" charset="-122"/>
                <a:sym typeface="+mn-ea"/>
              </a:rPr>
              <a:t>）观察、感知动物的特征，了解动物与人类密切的关系以及动物的有趣活动。</a:t>
            </a:r>
            <a:endParaRPr lang="zh-CN" altLang="en-US" sz="2000">
              <a:latin typeface="楷体" panose="02010609060101010101" charset="-122"/>
              <a:ea typeface="楷体" panose="02010609060101010101" charset="-122"/>
              <a:cs typeface="楷体" panose="02010609060101010101" charset="-122"/>
            </a:endParaRPr>
          </a:p>
          <a:p>
            <a:pPr algn="l">
              <a:lnSpc>
                <a:spcPct val="150000"/>
              </a:lnSpc>
            </a:pPr>
            <a:r>
              <a:rPr lang="zh-CN" altLang="en-US" sz="2000">
                <a:latin typeface="楷体" panose="02010609060101010101" charset="-122"/>
                <a:ea typeface="楷体" panose="02010609060101010101" charset="-122"/>
                <a:cs typeface="楷体" panose="02010609060101010101" charset="-122"/>
                <a:sym typeface="+mn-ea"/>
              </a:rPr>
              <a:t>（</a:t>
            </a:r>
            <a:r>
              <a:rPr lang="en-US" altLang="zh-CN" sz="2000">
                <a:latin typeface="楷体" panose="02010609060101010101" charset="-122"/>
                <a:ea typeface="楷体" panose="02010609060101010101" charset="-122"/>
                <a:cs typeface="楷体" panose="02010609060101010101" charset="-122"/>
                <a:sym typeface="+mn-ea"/>
              </a:rPr>
              <a:t>2</a:t>
            </a:r>
            <a:r>
              <a:rPr lang="zh-CN" altLang="en-US" sz="2000">
                <a:latin typeface="楷体" panose="02010609060101010101" charset="-122"/>
                <a:ea typeface="楷体" panose="02010609060101010101" charset="-122"/>
                <a:cs typeface="楷体" panose="02010609060101010101" charset="-122"/>
                <a:sym typeface="+mn-ea"/>
              </a:rPr>
              <a:t>）在活动中激发幼儿爱护动物的情感以及探索动物知识的兴趣。</a:t>
            </a:r>
            <a:endParaRPr lang="zh-CN" altLang="en-US" sz="2000">
              <a:latin typeface="楷体" panose="02010609060101010101" charset="-122"/>
              <a:ea typeface="楷体" panose="02010609060101010101" charset="-122"/>
              <a:cs typeface="楷体" panose="02010609060101010101" charset="-122"/>
            </a:endParaRPr>
          </a:p>
          <a:p>
            <a:pPr algn="l">
              <a:lnSpc>
                <a:spcPct val="150000"/>
              </a:lnSpc>
            </a:pPr>
            <a:r>
              <a:rPr lang="zh-CN" altLang="en-US" sz="2000">
                <a:latin typeface="楷体" panose="02010609060101010101" charset="-122"/>
                <a:ea typeface="楷体" panose="02010609060101010101" charset="-122"/>
                <a:cs typeface="楷体" panose="02010609060101010101" charset="-122"/>
                <a:sym typeface="+mn-ea"/>
              </a:rPr>
              <a:t>（</a:t>
            </a:r>
            <a:r>
              <a:rPr lang="en-US" altLang="zh-CN" sz="2000">
                <a:latin typeface="楷体" panose="02010609060101010101" charset="-122"/>
                <a:ea typeface="楷体" panose="02010609060101010101" charset="-122"/>
                <a:cs typeface="楷体" panose="02010609060101010101" charset="-122"/>
                <a:sym typeface="+mn-ea"/>
              </a:rPr>
              <a:t>3</a:t>
            </a:r>
            <a:r>
              <a:rPr lang="zh-CN" altLang="en-US" sz="2000">
                <a:latin typeface="楷体" panose="02010609060101010101" charset="-122"/>
                <a:ea typeface="楷体" panose="02010609060101010101" charset="-122"/>
                <a:cs typeface="楷体" panose="02010609060101010101" charset="-122"/>
                <a:sym typeface="+mn-ea"/>
              </a:rPr>
              <a:t>）培养幼儿细致的观察力，敢于大胆表现。</a:t>
            </a:r>
            <a:endParaRPr lang="zh-CN" altLang="en-US" sz="2000"/>
          </a:p>
        </p:txBody>
      </p:sp>
      <p:sp>
        <p:nvSpPr>
          <p:cNvPr id="5" name="圆角矩形 4"/>
          <p:cNvSpPr/>
          <p:nvPr/>
        </p:nvSpPr>
        <p:spPr>
          <a:xfrm>
            <a:off x="4797425" y="316865"/>
            <a:ext cx="3834130" cy="45085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l">
              <a:lnSpc>
                <a:spcPct val="150000"/>
              </a:lnSpc>
            </a:pPr>
            <a:r>
              <a:rPr lang="zh-CN" altLang="en-US" sz="2000">
                <a:latin typeface="+mn-ea"/>
                <a:cs typeface="+mn-ea"/>
                <a:sym typeface="+mn-ea"/>
              </a:rPr>
              <a:t>小班《鸡的一家》</a:t>
            </a:r>
            <a:endParaRPr lang="en-US" altLang="zh-CN" sz="2000">
              <a:latin typeface="+mn-ea"/>
              <a:cs typeface="+mn-ea"/>
            </a:endParaRPr>
          </a:p>
          <a:p>
            <a:pPr algn="l">
              <a:lnSpc>
                <a:spcPct val="150000"/>
              </a:lnSpc>
            </a:pPr>
            <a:r>
              <a:rPr lang="zh-CN" altLang="en-US" sz="2000">
                <a:latin typeface="楷体" panose="02010609060101010101" charset="-122"/>
                <a:ea typeface="楷体" panose="02010609060101010101" charset="-122"/>
                <a:cs typeface="楷体" panose="02010609060101010101" charset="-122"/>
                <a:sym typeface="+mn-ea"/>
              </a:rPr>
              <a:t>（</a:t>
            </a:r>
            <a:r>
              <a:rPr lang="en-US" altLang="zh-CN" sz="2000">
                <a:latin typeface="楷体" panose="02010609060101010101" charset="-122"/>
                <a:ea typeface="楷体" panose="02010609060101010101" charset="-122"/>
                <a:cs typeface="楷体" panose="02010609060101010101" charset="-122"/>
                <a:sym typeface="+mn-ea"/>
              </a:rPr>
              <a:t>1</a:t>
            </a:r>
            <a:r>
              <a:rPr lang="zh-CN" altLang="en-US" sz="2000">
                <a:latin typeface="楷体" panose="02010609060101010101" charset="-122"/>
                <a:ea typeface="楷体" panose="02010609060101010101" charset="-122"/>
                <a:cs typeface="楷体" panose="02010609060101010101" charset="-122"/>
                <a:sym typeface="+mn-ea"/>
              </a:rPr>
              <a:t>）通过联系已有生活经验，知道鸡的一家有公鸡、母鸡和小鸡。</a:t>
            </a:r>
            <a:endParaRPr lang="zh-CN" altLang="en-US" sz="2000">
              <a:latin typeface="楷体" panose="02010609060101010101" charset="-122"/>
              <a:ea typeface="楷体" panose="02010609060101010101" charset="-122"/>
              <a:cs typeface="楷体" panose="02010609060101010101" charset="-122"/>
            </a:endParaRPr>
          </a:p>
          <a:p>
            <a:pPr algn="l">
              <a:lnSpc>
                <a:spcPct val="150000"/>
              </a:lnSpc>
            </a:pPr>
            <a:r>
              <a:rPr lang="zh-CN" altLang="en-US" sz="2000">
                <a:latin typeface="楷体" panose="02010609060101010101" charset="-122"/>
                <a:ea typeface="楷体" panose="02010609060101010101" charset="-122"/>
                <a:cs typeface="楷体" panose="02010609060101010101" charset="-122"/>
                <a:sym typeface="+mn-ea"/>
              </a:rPr>
              <a:t>（</a:t>
            </a:r>
            <a:r>
              <a:rPr lang="en-US" altLang="zh-CN" sz="2000">
                <a:latin typeface="楷体" panose="02010609060101010101" charset="-122"/>
                <a:ea typeface="楷体" panose="02010609060101010101" charset="-122"/>
                <a:cs typeface="楷体" panose="02010609060101010101" charset="-122"/>
                <a:sym typeface="+mn-ea"/>
              </a:rPr>
              <a:t>2</a:t>
            </a:r>
            <a:r>
              <a:rPr lang="zh-CN" altLang="en-US" sz="2000">
                <a:latin typeface="楷体" panose="02010609060101010101" charset="-122"/>
                <a:ea typeface="楷体" panose="02010609060101010101" charset="-122"/>
                <a:cs typeface="楷体" panose="02010609060101010101" charset="-122"/>
                <a:sym typeface="+mn-ea"/>
              </a:rPr>
              <a:t>）能按照要求有顺序地观察鸡的一家的明显特征，简单了解它们的生活习性。</a:t>
            </a:r>
            <a:endParaRPr lang="zh-CN" altLang="en-US" sz="2000">
              <a:latin typeface="楷体" panose="02010609060101010101" charset="-122"/>
              <a:ea typeface="楷体" panose="02010609060101010101" charset="-122"/>
              <a:cs typeface="楷体" panose="02010609060101010101" charset="-122"/>
            </a:endParaRPr>
          </a:p>
          <a:p>
            <a:pPr algn="l">
              <a:lnSpc>
                <a:spcPct val="150000"/>
              </a:lnSpc>
            </a:pPr>
            <a:r>
              <a:rPr lang="zh-CN" altLang="en-US" sz="2000">
                <a:latin typeface="楷体" panose="02010609060101010101" charset="-122"/>
                <a:ea typeface="楷体" panose="02010609060101010101" charset="-122"/>
                <a:cs typeface="楷体" panose="02010609060101010101" charset="-122"/>
                <a:sym typeface="+mn-ea"/>
              </a:rPr>
              <a:t>（</a:t>
            </a:r>
            <a:r>
              <a:rPr lang="en-US" altLang="zh-CN" sz="2000">
                <a:latin typeface="楷体" panose="02010609060101010101" charset="-122"/>
                <a:ea typeface="楷体" panose="02010609060101010101" charset="-122"/>
                <a:cs typeface="楷体" panose="02010609060101010101" charset="-122"/>
                <a:sym typeface="+mn-ea"/>
              </a:rPr>
              <a:t>3</a:t>
            </a:r>
            <a:r>
              <a:rPr lang="zh-CN" altLang="en-US" sz="2000">
                <a:latin typeface="楷体" panose="02010609060101010101" charset="-122"/>
                <a:ea typeface="楷体" panose="02010609060101010101" charset="-122"/>
                <a:cs typeface="楷体" panose="02010609060101010101" charset="-122"/>
                <a:sym typeface="+mn-ea"/>
              </a:rPr>
              <a:t>）能用游戏和绘画方式表现鸡的一家。</a:t>
            </a:r>
            <a:endParaRPr lang="zh-CN" altLang="en-US" sz="2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304800" y="310515"/>
            <a:ext cx="5827395"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200">
                <a:latin typeface="华文新魏" panose="02010800040101010101" pitchFamily="2" charset="-122"/>
                <a:ea typeface="华文新魏" panose="02010800040101010101" pitchFamily="2" charset="-122"/>
              </a:rPr>
              <a:t>三、制定学前教育目标的依据</a:t>
            </a:r>
            <a:endParaRPr lang="zh-CN" altLang="en-US" sz="3200">
              <a:latin typeface="华文新魏" panose="02010800040101010101" pitchFamily="2" charset="-122"/>
              <a:ea typeface="华文新魏" panose="02010800040101010101" pitchFamily="2" charset="-122"/>
            </a:endParaRPr>
          </a:p>
        </p:txBody>
      </p:sp>
      <p:sp>
        <p:nvSpPr>
          <p:cNvPr id="4" name="内容占位符 3"/>
          <p:cNvSpPr>
            <a:spLocks noGrp="1"/>
          </p:cNvSpPr>
          <p:nvPr>
            <p:ph idx="1"/>
          </p:nvPr>
        </p:nvSpPr>
        <p:spPr>
          <a:xfrm>
            <a:off x="349250" y="1108710"/>
            <a:ext cx="7682230" cy="3777615"/>
          </a:xfrm>
        </p:spPr>
        <p:txBody>
          <a:bodyPr vert="horz" wrap="square" lIns="91440" tIns="45720" rIns="91440" bIns="45720" anchor="t">
            <a:normAutofit fontScale="75000"/>
          </a:bodyPr>
          <a:p>
            <a:pPr algn="l">
              <a:lnSpc>
                <a:spcPct val="150000"/>
              </a:lnSpc>
            </a:pPr>
            <a:r>
              <a:rPr lang="zh-CN" altLang="en-US" b="1" dirty="0">
                <a:solidFill>
                  <a:schemeClr val="tx1">
                    <a:lumMod val="95000"/>
                    <a:lumOff val="5000"/>
                  </a:schemeClr>
                </a:solidFill>
                <a:ea typeface="宋体" panose="02010600030101010101" pitchFamily="2" charset="-122"/>
              </a:rPr>
              <a:t>（一）依据学前儿童身心发展规律及其需求</a:t>
            </a:r>
            <a:endParaRPr lang="zh-CN" altLang="en-US" b="1" dirty="0">
              <a:solidFill>
                <a:schemeClr val="tx1">
                  <a:lumMod val="95000"/>
                  <a:lumOff val="5000"/>
                </a:schemeClr>
              </a:solidFill>
              <a:ea typeface="宋体" panose="02010600030101010101" pitchFamily="2" charset="-122"/>
            </a:endParaRPr>
          </a:p>
          <a:p>
            <a:pPr algn="l">
              <a:lnSpc>
                <a:spcPct val="150000"/>
              </a:lnSpc>
            </a:pPr>
            <a:r>
              <a:rPr lang="zh-CN" altLang="en-US" dirty="0">
                <a:solidFill>
                  <a:srgbClr val="353AF5"/>
                </a:solidFill>
                <a:latin typeface="华文新魏" panose="02010800040101010101" pitchFamily="2" charset="-122"/>
                <a:ea typeface="华文新魏" panose="02010800040101010101" pitchFamily="2" charset="-122"/>
                <a:sym typeface="+mn-ea"/>
              </a:rPr>
              <a:t>            具体包括？</a:t>
            </a:r>
            <a:endParaRPr lang="en-US" altLang="zh-CN" b="1" dirty="0">
              <a:solidFill>
                <a:schemeClr val="tx1">
                  <a:lumMod val="95000"/>
                  <a:lumOff val="5000"/>
                </a:schemeClr>
              </a:solidFill>
              <a:ea typeface="宋体" panose="02010600030101010101" pitchFamily="2" charset="-122"/>
            </a:endParaRPr>
          </a:p>
          <a:p>
            <a:pPr algn="l">
              <a:lnSpc>
                <a:spcPct val="150000"/>
              </a:lnSpc>
              <a:buNone/>
            </a:pPr>
            <a:r>
              <a:rPr lang="zh-CN" altLang="en-US" b="1" dirty="0">
                <a:solidFill>
                  <a:schemeClr val="tx1">
                    <a:lumMod val="95000"/>
                    <a:lumOff val="5000"/>
                  </a:schemeClr>
                </a:solidFill>
                <a:ea typeface="宋体" panose="02010600030101010101" pitchFamily="2" charset="-122"/>
              </a:rPr>
              <a:t>（二）依据社会发展的客观要求</a:t>
            </a:r>
            <a:endParaRPr lang="zh-CN" altLang="en-US" b="1" dirty="0">
              <a:solidFill>
                <a:schemeClr val="tx1">
                  <a:lumMod val="95000"/>
                  <a:lumOff val="5000"/>
                </a:schemeClr>
              </a:solidFill>
              <a:ea typeface="宋体" panose="02010600030101010101" pitchFamily="2" charset="-122"/>
            </a:endParaRPr>
          </a:p>
          <a:p>
            <a:pPr algn="l">
              <a:lnSpc>
                <a:spcPct val="150000"/>
              </a:lnSpc>
              <a:buNone/>
            </a:pPr>
            <a:r>
              <a:rPr lang="zh-CN" altLang="en-US" dirty="0">
                <a:solidFill>
                  <a:schemeClr val="tx1">
                    <a:lumMod val="95000"/>
                    <a:lumOff val="5000"/>
                  </a:schemeClr>
                </a:solidFill>
                <a:latin typeface="华文新魏" panose="02010800040101010101" pitchFamily="2" charset="-122"/>
                <a:ea typeface="华文新魏" panose="02010800040101010101" pitchFamily="2" charset="-122"/>
                <a:sym typeface="+mn-ea"/>
              </a:rPr>
              <a:t>            </a:t>
            </a:r>
            <a:r>
              <a:rPr lang="zh-CN" altLang="en-US" dirty="0">
                <a:solidFill>
                  <a:srgbClr val="353AF5"/>
                </a:solidFill>
                <a:latin typeface="华文新魏" panose="02010800040101010101" pitchFamily="2" charset="-122"/>
                <a:ea typeface="华文新魏" panose="02010800040101010101" pitchFamily="2" charset="-122"/>
                <a:sym typeface="+mn-ea"/>
              </a:rPr>
              <a:t>如何理解？</a:t>
            </a:r>
            <a:r>
              <a:rPr lang="zh-CN" altLang="en-US" dirty="0">
                <a:solidFill>
                  <a:srgbClr val="353AF5"/>
                </a:solidFill>
                <a:latin typeface="华文新魏" panose="02010800040101010101" pitchFamily="2" charset="-122"/>
                <a:ea typeface="华文新魏" panose="02010800040101010101" pitchFamily="2" charset="-122"/>
              </a:rPr>
              <a:t> </a:t>
            </a:r>
            <a:r>
              <a:rPr lang="zh-CN" altLang="en-US" dirty="0">
                <a:solidFill>
                  <a:schemeClr val="tx1">
                    <a:lumMod val="95000"/>
                    <a:lumOff val="5000"/>
                  </a:schemeClr>
                </a:solidFill>
                <a:latin typeface="华文新魏" panose="02010800040101010101" pitchFamily="2" charset="-122"/>
                <a:ea typeface="华文新魏" panose="02010800040101010101" pitchFamily="2" charset="-122"/>
              </a:rPr>
              <a:t>              </a:t>
            </a:r>
            <a:endParaRPr lang="en-US" altLang="zh-CN" dirty="0">
              <a:solidFill>
                <a:schemeClr val="tx1">
                  <a:lumMod val="95000"/>
                  <a:lumOff val="5000"/>
                </a:schemeClr>
              </a:solidFill>
              <a:latin typeface="华文新魏" panose="02010800040101010101" pitchFamily="2" charset="-122"/>
              <a:ea typeface="华文新魏" panose="02010800040101010101" pitchFamily="2" charset="-122"/>
            </a:endParaRPr>
          </a:p>
          <a:p>
            <a:pPr algn="l">
              <a:lnSpc>
                <a:spcPct val="150000"/>
              </a:lnSpc>
            </a:pPr>
            <a:r>
              <a:rPr lang="zh-CN" altLang="en-US" b="1" dirty="0">
                <a:solidFill>
                  <a:schemeClr val="tx1">
                    <a:lumMod val="95000"/>
                    <a:lumOff val="5000"/>
                  </a:schemeClr>
                </a:solidFill>
                <a:ea typeface="宋体" panose="02010600030101010101" pitchFamily="2" charset="-122"/>
              </a:rPr>
              <a:t>（三）依据学前教育的启蒙性质</a:t>
            </a:r>
            <a:endParaRPr lang="en-US" altLang="zh-CN" b="1" dirty="0">
              <a:solidFill>
                <a:schemeClr val="tx1">
                  <a:lumMod val="95000"/>
                  <a:lumOff val="5000"/>
                </a:schemeClr>
              </a:solidFill>
              <a:ea typeface="宋体" panose="02010600030101010101" pitchFamily="2" charset="-122"/>
            </a:endParaRPr>
          </a:p>
          <a:p>
            <a:pPr algn="l">
              <a:lnSpc>
                <a:spcPct val="150000"/>
              </a:lnSpc>
              <a:buNone/>
            </a:pPr>
            <a:r>
              <a:rPr lang="zh-CN" altLang="en-US" dirty="0">
                <a:solidFill>
                  <a:schemeClr val="tx1">
                    <a:lumMod val="95000"/>
                    <a:lumOff val="5000"/>
                  </a:schemeClr>
                </a:solidFill>
                <a:ea typeface="宋体" panose="02010600030101010101" pitchFamily="2" charset="-122"/>
              </a:rPr>
              <a:t>          </a:t>
            </a:r>
            <a:r>
              <a:rPr lang="zh-CN" altLang="en-US" dirty="0">
                <a:solidFill>
                  <a:srgbClr val="353AF5"/>
                </a:solidFill>
                <a:latin typeface="华文新魏" panose="02010800040101010101" pitchFamily="2" charset="-122"/>
                <a:ea typeface="华文新魏" panose="02010800040101010101" pitchFamily="2" charset="-122"/>
              </a:rPr>
              <a:t>幼儿教育有哪些特点？</a:t>
            </a:r>
            <a:endParaRPr lang="zh-CN" altLang="en-US" dirty="0">
              <a:solidFill>
                <a:schemeClr val="tx1">
                  <a:lumMod val="95000"/>
                  <a:lumOff val="5000"/>
                </a:schemeClr>
              </a:solidFill>
              <a:latin typeface="华文新魏" panose="02010800040101010101" pitchFamily="2" charset="-122"/>
              <a:ea typeface="华文新魏" panose="02010800040101010101" pitchFamily="2"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xEl>
                                              <p:charRg st="0" end="13"/>
                                            </p:txEl>
                                          </p:spTgt>
                                        </p:tgtEl>
                                        <p:attrNameLst>
                                          <p:attrName>style.visibility</p:attrName>
                                        </p:attrNameLst>
                                      </p:cBhvr>
                                      <p:to>
                                        <p:strVal val="visible"/>
                                      </p:to>
                                    </p:set>
                                    <p:anim calcmode="lin" valueType="num">
                                      <p:cBhvr additive="base">
                                        <p:cTn id="11" dur="500" fill="hold"/>
                                        <p:tgtEl>
                                          <p:spTgt spid="4">
                                            <p:txEl>
                                              <p:charRg st="0" end="1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charRg st="0" end="1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charRg st="13" end="30"/>
                                            </p:txEl>
                                          </p:spTgt>
                                        </p:tgtEl>
                                        <p:attrNameLst>
                                          <p:attrName>style.visibility</p:attrName>
                                        </p:attrNameLst>
                                      </p:cBhvr>
                                      <p:to>
                                        <p:strVal val="visible"/>
                                      </p:to>
                                    </p:set>
                                    <p:anim calcmode="lin" valueType="num">
                                      <p:cBhvr additive="base">
                                        <p:cTn id="17" dur="500" fill="hold"/>
                                        <p:tgtEl>
                                          <p:spTgt spid="4">
                                            <p:txEl>
                                              <p:charRg st="13" end="3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charRg st="13" end="3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35541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67106" y="47242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47372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8175503" y="467077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38069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4" name="Rectangle 233"/>
          <p:cNvSpPr/>
          <p:nvPr/>
        </p:nvSpPr>
        <p:spPr>
          <a:xfrm>
            <a:off x="0" y="4852357"/>
            <a:ext cx="9143999" cy="31430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sz="1600" dirty="0">
              <a:solidFill>
                <a:schemeClr val="bg1">
                  <a:lumMod val="95000"/>
                </a:schemeClr>
              </a:solidFill>
              <a:latin typeface="Franchise" pitchFamily="49" charset="0"/>
              <a:ea typeface="Franchise" pitchFamily="49" charset="0"/>
            </a:endParaRPr>
          </a:p>
        </p:txBody>
      </p:sp>
      <p:sp>
        <p:nvSpPr>
          <p:cNvPr id="235" name="Rectangle 234"/>
          <p:cNvSpPr/>
          <p:nvPr/>
        </p:nvSpPr>
        <p:spPr>
          <a:xfrm>
            <a:off x="0" y="479515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57594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28587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812" y="457594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285874"/>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7236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7308" y="4598387"/>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38069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58716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29709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942975" y="1983105"/>
            <a:ext cx="7377430" cy="768350"/>
          </a:xfrm>
          <a:prstGeom prst="rect">
            <a:avLst/>
          </a:prstGeom>
          <a:noFill/>
        </p:spPr>
        <p:txBody>
          <a:bodyPr wrap="square" rtlCol="0">
            <a:spAutoFit/>
          </a:bodyPr>
          <a:lstStyle/>
          <a:p>
            <a:pPr algn="ctr"/>
            <a:r>
              <a:rPr lang="zh-CN" altLang="en-US" sz="4400">
                <a:latin typeface="楷体" panose="02010609060101010101" charset="-122"/>
                <a:ea typeface="楷体" panose="02010609060101010101" charset="-122"/>
                <a:cs typeface="+mn-ea"/>
              </a:rPr>
              <a:t>第二节 学前教育的任务</a:t>
            </a:r>
            <a:endParaRPr lang="zh-CN" altLang="en-US" sz="4400">
              <a:latin typeface="楷体" panose="02010609060101010101" charset="-122"/>
              <a:ea typeface="楷体" panose="02010609060101010101" charset="-122"/>
              <a:cs typeface="+mn-ea"/>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vert="horz" wrap="square" lIns="68580" tIns="34290" rIns="68580" bIns="34290" numCol="1" anchor="ctr"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300" b="1" i="0" u="none" strike="noStrike" kern="0" cap="none" spc="0" normalizeH="0" baseline="0" noProof="0" dirty="0" smtClean="0">
                <a:ln>
                  <a:noFill/>
                </a:ln>
                <a:solidFill>
                  <a:schemeClr val="tx2"/>
                </a:solidFill>
                <a:effectLst/>
                <a:uLnTx/>
                <a:uFillTx/>
                <a:latin typeface="+mj-lt"/>
                <a:ea typeface="宋体" panose="02010600030101010101" pitchFamily="2" charset="-122"/>
                <a:cs typeface="+mj-cs"/>
              </a:rPr>
              <a:t>案例：</a:t>
            </a:r>
            <a:endParaRPr kumimoji="0" lang="zh-CN" altLang="en-US" sz="3300" b="1" i="0" u="none" strike="noStrike" kern="0" cap="none" spc="0" normalizeH="0" baseline="0" noProof="0" dirty="0" smtClean="0">
              <a:ln>
                <a:noFill/>
              </a:ln>
              <a:solidFill>
                <a:schemeClr val="tx2"/>
              </a:solidFill>
              <a:effectLst/>
              <a:uLnTx/>
              <a:uFillTx/>
              <a:latin typeface="+mj-lt"/>
              <a:ea typeface="宋体" panose="02010600030101010101" pitchFamily="2" charset="-122"/>
              <a:cs typeface="+mj-cs"/>
            </a:endParaRPr>
          </a:p>
        </p:txBody>
      </p:sp>
      <p:sp>
        <p:nvSpPr>
          <p:cNvPr id="19458" name="内容占位符 2"/>
          <p:cNvSpPr>
            <a:spLocks noGrp="1"/>
          </p:cNvSpPr>
          <p:nvPr>
            <p:ph idx="1"/>
          </p:nvPr>
        </p:nvSpPr>
        <p:spPr>
          <a:xfrm>
            <a:off x="35560" y="205740"/>
            <a:ext cx="8922385" cy="4646295"/>
          </a:xfrm>
        </p:spPr>
        <p:txBody>
          <a:bodyPr vert="horz" wrap="square" lIns="68580" tIns="34290" rIns="68580" bIns="34290" anchor="t">
            <a:normAutofit fontScale="80000"/>
          </a:bodyPr>
          <a:p>
            <a:pPr indent="342265" fontAlgn="auto">
              <a:lnSpc>
                <a:spcPts val="4200"/>
              </a:lnSpc>
              <a:spcBef>
                <a:spcPts val="0"/>
              </a:spcBef>
              <a:buNone/>
            </a:pPr>
            <a:endParaRPr lang="zh-CN" altLang="x-none" sz="2800" dirty="0">
              <a:latin typeface="华文楷体" panose="02010600040101010101" pitchFamily="2" charset="-122"/>
              <a:ea typeface="华文楷体" panose="02010600040101010101" pitchFamily="2" charset="-122"/>
            </a:endParaRPr>
          </a:p>
          <a:p>
            <a:pPr indent="342265" fontAlgn="auto">
              <a:lnSpc>
                <a:spcPts val="4200"/>
              </a:lnSpc>
              <a:spcBef>
                <a:spcPts val="0"/>
              </a:spcBef>
              <a:buNone/>
            </a:pPr>
            <a:r>
              <a:rPr lang="zh-CN" altLang="x-none" sz="2800" dirty="0">
                <a:latin typeface="华文楷体" panose="02010600040101010101" pitchFamily="2" charset="-122"/>
                <a:ea typeface="华文楷体" panose="02010600040101010101" pitchFamily="2" charset="-122"/>
              </a:rPr>
              <a:t>  市民王</a:t>
            </a:r>
            <a:r>
              <a:rPr lang="zh-CN" altLang="en-US" sz="2800" dirty="0">
                <a:latin typeface="华文楷体" panose="02010600040101010101" pitchFamily="2" charset="-122"/>
                <a:ea typeface="华文楷体" panose="02010600040101010101" pitchFamily="2" charset="-122"/>
              </a:rPr>
              <a:t>女士</a:t>
            </a:r>
            <a:r>
              <a:rPr lang="zh-CN" altLang="x-none" sz="2800" dirty="0">
                <a:latin typeface="华文楷体" panose="02010600040101010101" pitchFamily="2" charset="-122"/>
                <a:ea typeface="华文楷体" panose="02010600040101010101" pitchFamily="2" charset="-122"/>
              </a:rPr>
              <a:t>的女儿小丽已经到了入园年龄，可是家人对小丽进入哪所幼儿园意见不一。</a:t>
            </a:r>
            <a:r>
              <a:rPr lang="zh-CN" altLang="x-none" sz="2800" b="1" dirty="0">
                <a:solidFill>
                  <a:srgbClr val="0000CC"/>
                </a:solidFill>
                <a:latin typeface="华文楷体" panose="02010600040101010101" pitchFamily="2" charset="-122"/>
                <a:ea typeface="华文楷体" panose="02010600040101010101" pitchFamily="2" charset="-122"/>
              </a:rPr>
              <a:t>王女士</a:t>
            </a:r>
            <a:r>
              <a:rPr lang="zh-CN" altLang="x-none" sz="2800" dirty="0">
                <a:latin typeface="华文楷体" panose="02010600040101010101" pitchFamily="2" charset="-122"/>
                <a:ea typeface="华文楷体" panose="02010600040101010101" pitchFamily="2" charset="-122"/>
              </a:rPr>
              <a:t>想让小丽进入一所</a:t>
            </a:r>
            <a:r>
              <a:rPr lang="zh-CN" altLang="x-none" sz="2800" b="1" dirty="0">
                <a:solidFill>
                  <a:srgbClr val="0000CC"/>
                </a:solidFill>
                <a:latin typeface="华文楷体" panose="02010600040101010101" pitchFamily="2" charset="-122"/>
                <a:ea typeface="华文楷体" panose="02010600040101010101" pitchFamily="2" charset="-122"/>
              </a:rPr>
              <a:t>双语幼儿园</a:t>
            </a:r>
            <a:r>
              <a:rPr lang="zh-CN" altLang="x-none" sz="2800" dirty="0">
                <a:latin typeface="华文楷体" panose="02010600040101010101" pitchFamily="2" charset="-122"/>
                <a:ea typeface="华文楷体" panose="02010600040101010101" pitchFamily="2" charset="-122"/>
              </a:rPr>
              <a:t>，因为她看中了这所幼儿园的硬软件设施，而且考虑到学习外语的重要性，想从小就给女儿接受系统的外语教学。小丽的</a:t>
            </a:r>
            <a:r>
              <a:rPr lang="zh-CN" altLang="x-none" sz="2800" b="1" dirty="0">
                <a:solidFill>
                  <a:srgbClr val="0000CC"/>
                </a:solidFill>
                <a:latin typeface="华文楷体" panose="02010600040101010101" pitchFamily="2" charset="-122"/>
                <a:ea typeface="华文楷体" panose="02010600040101010101" pitchFamily="2" charset="-122"/>
              </a:rPr>
              <a:t>父亲</a:t>
            </a:r>
            <a:r>
              <a:rPr lang="zh-CN" altLang="x-none" sz="2800" dirty="0">
                <a:latin typeface="华文楷体" panose="02010600040101010101" pitchFamily="2" charset="-122"/>
                <a:ea typeface="华文楷体" panose="02010600040101010101" pitchFamily="2" charset="-122"/>
              </a:rPr>
              <a:t>主要考虑接送是否</a:t>
            </a:r>
            <a:r>
              <a:rPr lang="zh-CN" altLang="x-none" sz="2800" b="1" dirty="0">
                <a:solidFill>
                  <a:srgbClr val="0000CC"/>
                </a:solidFill>
                <a:latin typeface="华文楷体" panose="02010600040101010101" pitchFamily="2" charset="-122"/>
                <a:ea typeface="华文楷体" panose="02010600040101010101" pitchFamily="2" charset="-122"/>
              </a:rPr>
              <a:t>方便</a:t>
            </a:r>
            <a:r>
              <a:rPr lang="zh-CN" altLang="x-none" sz="2800" dirty="0">
                <a:latin typeface="华文楷体" panose="02010600040101010101" pitchFamily="2" charset="-122"/>
                <a:ea typeface="华文楷体" panose="02010600040101010101" pitchFamily="2" charset="-122"/>
              </a:rPr>
              <a:t>，因为平时工作忙，如果幼儿园太远，接送女儿很不方便。小丽的</a:t>
            </a:r>
            <a:r>
              <a:rPr lang="zh-CN" altLang="x-none" sz="2800" b="1" dirty="0">
                <a:solidFill>
                  <a:srgbClr val="0000CC"/>
                </a:solidFill>
                <a:latin typeface="华文楷体" panose="02010600040101010101" pitchFamily="2" charset="-122"/>
                <a:ea typeface="华文楷体" panose="02010600040101010101" pitchFamily="2" charset="-122"/>
              </a:rPr>
              <a:t>奶奶</a:t>
            </a:r>
            <a:r>
              <a:rPr lang="zh-CN" altLang="x-none" sz="2800" dirty="0">
                <a:latin typeface="华文楷体" panose="02010600040101010101" pitchFamily="2" charset="-122"/>
                <a:ea typeface="华文楷体" panose="02010600040101010101" pitchFamily="2" charset="-122"/>
              </a:rPr>
              <a:t>则觉得选择幼儿园关键看</a:t>
            </a:r>
            <a:r>
              <a:rPr lang="zh-CN" altLang="x-none" sz="2800" b="1" dirty="0">
                <a:solidFill>
                  <a:srgbClr val="0000CC"/>
                </a:solidFill>
                <a:latin typeface="华文楷体" panose="02010600040101010101" pitchFamily="2" charset="-122"/>
                <a:ea typeface="华文楷体" panose="02010600040101010101" pitchFamily="2" charset="-122"/>
              </a:rPr>
              <a:t>伙食</a:t>
            </a:r>
            <a:r>
              <a:rPr lang="zh-CN" altLang="x-none" sz="2800" dirty="0">
                <a:latin typeface="华文楷体" panose="02010600040101010101" pitchFamily="2" charset="-122"/>
                <a:ea typeface="华文楷体" panose="02010600040101010101" pitchFamily="2" charset="-122"/>
              </a:rPr>
              <a:t>，“孙女还小，营养最重要。”不少家长和王女士家一样，不知如何给孩子选择幼儿园。”</a:t>
            </a:r>
            <a:endParaRPr lang="zh-CN" altLang="x-none" sz="2100" dirty="0">
              <a:latin typeface="华文楷体" panose="02010600040101010101" pitchFamily="2" charset="-122"/>
              <a:ea typeface="华文楷体" panose="02010600040101010101" pitchFamily="2" charset="-122"/>
            </a:endParaRPr>
          </a:p>
          <a:p>
            <a:pPr>
              <a:lnSpc>
                <a:spcPts val="4200"/>
              </a:lnSpc>
            </a:pPr>
            <a:endParaRPr lang="zh-CN" altLang="en-US" sz="2100" dirty="0">
              <a:latin typeface="华文楷体" panose="02010600040101010101" pitchFamily="2" charset="-122"/>
              <a:ea typeface="华文楷体" panose="02010600040101010101" pitchFamily="2" charset="-122"/>
            </a:endParaRPr>
          </a:p>
        </p:txBody>
      </p:sp>
    </p:spTree>
  </p:cSld>
  <p:clrMapOvr>
    <a:masterClrMapping/>
  </p:clrMapOvr>
  <p:transition>
    <p:wipe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44608" y="488604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36500" y="466835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304800" y="467360"/>
            <a:ext cx="8437880" cy="395224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l"/>
            <a:r>
              <a:rPr lang="en-US" altLang="zh-CN"/>
              <a:t>   </a:t>
            </a:r>
            <a:r>
              <a:rPr lang="en-US" altLang="zh-CN" sz="3200">
                <a:latin typeface="楷体" panose="02010609060101010101" charset="-122"/>
                <a:ea typeface="楷体" panose="02010609060101010101" charset="-122"/>
                <a:cs typeface="楷体" panose="02010609060101010101" charset="-122"/>
              </a:rPr>
              <a:t>   </a:t>
            </a:r>
            <a:r>
              <a:rPr lang="zh-CN" altLang="en-US" sz="3200">
                <a:latin typeface="楷体" panose="02010609060101010101" charset="-122"/>
                <a:ea typeface="楷体" panose="02010609060101010101" charset="-122"/>
                <a:cs typeface="楷体" panose="02010609060101010101" charset="-122"/>
              </a:rPr>
              <a:t>幼儿园的任务是：贯彻国家的教育方针，按照保育与教育相结合的原则，遵循幼儿身心发展特点和规律，实施德、智、体、美等方面全面发展的教育，促进幼儿身心和谐发展。幼儿园同时面向幼儿家长提供科学育儿指导。</a:t>
            </a:r>
            <a:endParaRPr lang="zh-CN" altLang="en-US" sz="3200">
              <a:latin typeface="楷体" panose="02010609060101010101" charset="-122"/>
              <a:ea typeface="楷体" panose="02010609060101010101" charset="-122"/>
              <a:cs typeface="楷体" panose="02010609060101010101" charset="-122"/>
            </a:endParaRPr>
          </a:p>
          <a:p>
            <a:pPr algn="l"/>
            <a:r>
              <a:rPr lang="zh-CN" altLang="en-US" sz="3200">
                <a:latin typeface="楷体" panose="02010609060101010101" charset="-122"/>
                <a:ea typeface="楷体" panose="02010609060101010101" charset="-122"/>
                <a:cs typeface="楷体" panose="02010609060101010101" charset="-122"/>
              </a:rPr>
              <a:t>                 </a:t>
            </a:r>
            <a:r>
              <a:rPr lang="en-US" altLang="zh-CN" sz="3200">
                <a:latin typeface="楷体" panose="02010609060101010101" charset="-122"/>
                <a:ea typeface="楷体" panose="02010609060101010101" charset="-122"/>
                <a:cs typeface="楷体" panose="02010609060101010101" charset="-122"/>
              </a:rPr>
              <a:t>——</a:t>
            </a:r>
            <a:r>
              <a:rPr lang="zh-CN" altLang="en-US" sz="3200">
                <a:latin typeface="楷体" panose="02010609060101010101" charset="-122"/>
                <a:ea typeface="楷体" panose="02010609060101010101" charset="-122"/>
                <a:cs typeface="楷体" panose="02010609060101010101" charset="-122"/>
              </a:rPr>
              <a:t>《幼儿园工作规程》</a:t>
            </a:r>
            <a:endParaRPr lang="zh-CN" altLang="en-US" sz="32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9" name="文本框 8"/>
          <p:cNvSpPr txBox="1"/>
          <p:nvPr/>
        </p:nvSpPr>
        <p:spPr>
          <a:xfrm>
            <a:off x="55245" y="59055"/>
            <a:ext cx="4617720" cy="583565"/>
          </a:xfrm>
          <a:prstGeom prst="rect">
            <a:avLst/>
          </a:prstGeom>
          <a:noFill/>
        </p:spPr>
        <p:txBody>
          <a:bodyPr wrap="square" rtlCol="0" anchor="t">
            <a:spAutoFit/>
          </a:bodyPr>
          <a:p>
            <a:r>
              <a:rPr lang="zh-CN" altLang="en-US" sz="3200" b="1" kern="0" noProof="0" smtClean="0">
                <a:ln>
                  <a:noFill/>
                </a:ln>
                <a:solidFill>
                  <a:schemeClr val="tx2"/>
                </a:solidFill>
                <a:effectLst/>
                <a:uLnTx/>
                <a:uFillTx/>
                <a:latin typeface="+mj-lt"/>
                <a:ea typeface="宋体" panose="02010600030101010101" pitchFamily="2" charset="-122"/>
                <a:cs typeface="+mj-cs"/>
                <a:sym typeface="+mn-ea"/>
              </a:rPr>
              <a:t>有这样的一些幼儿园：</a:t>
            </a:r>
            <a:endParaRPr lang="zh-CN" altLang="en-US" sz="3200"/>
          </a:p>
        </p:txBody>
      </p:sp>
      <p:pic>
        <p:nvPicPr>
          <p:cNvPr id="14" name="Picture 4" descr="坐姿1"/>
          <p:cNvPicPr>
            <a:picLocks noChangeAspect="1"/>
          </p:cNvPicPr>
          <p:nvPr/>
        </p:nvPicPr>
        <p:blipFill>
          <a:blip r:embed="rId3"/>
          <a:stretch>
            <a:fillRect/>
          </a:stretch>
        </p:blipFill>
        <p:spPr>
          <a:xfrm>
            <a:off x="368935" y="604520"/>
            <a:ext cx="7951470" cy="3968750"/>
          </a:xfrm>
          <a:prstGeom prst="rect">
            <a:avLst/>
          </a:prstGeom>
          <a:noFill/>
          <a:ln w="9525">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linds(horizontal)">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17410" name="内容占位符 2"/>
          <p:cNvSpPr>
            <a:spLocks noGrp="1"/>
          </p:cNvSpPr>
          <p:nvPr>
            <p:ph idx="1"/>
          </p:nvPr>
        </p:nvSpPr>
        <p:spPr>
          <a:xfrm>
            <a:off x="533400" y="271463"/>
            <a:ext cx="8229600" cy="4525962"/>
          </a:xfrm>
        </p:spPr>
        <p:txBody>
          <a:bodyPr vert="horz" wrap="square" lIns="91440" tIns="45720" rIns="91440" bIns="45720" anchor="t"/>
          <a:p>
            <a:pPr algn="l">
              <a:lnSpc>
                <a:spcPts val="4400"/>
              </a:lnSpc>
              <a:buNone/>
            </a:pPr>
            <a:r>
              <a:rPr lang="zh-CN" altLang="en-US" b="1" dirty="0">
                <a:solidFill>
                  <a:schemeClr val="tx1"/>
                </a:solidFill>
                <a:ea typeface="宋体" panose="02010600030101010101" pitchFamily="2" charset="-122"/>
              </a:rPr>
              <a:t>一</a:t>
            </a:r>
            <a:r>
              <a:rPr lang="zh-CN" altLang="en-US" dirty="0">
                <a:solidFill>
                  <a:schemeClr val="tx1"/>
                </a:solidFill>
                <a:ea typeface="宋体" panose="02010600030101010101" pitchFamily="2" charset="-122"/>
              </a:rPr>
              <a:t>、</a:t>
            </a:r>
            <a:r>
              <a:rPr lang="zh-CN" altLang="x-none" b="1" dirty="0">
                <a:solidFill>
                  <a:schemeClr val="tx1"/>
                </a:solidFill>
                <a:ea typeface="宋体" panose="02010600030101010101" pitchFamily="2" charset="-122"/>
              </a:rPr>
              <a:t>幼儿园的双重任务</a:t>
            </a:r>
            <a:endParaRPr lang="en-US" altLang="zh-CN" b="1" dirty="0">
              <a:solidFill>
                <a:schemeClr val="tx1"/>
              </a:solidFill>
              <a:ea typeface="宋体" panose="02010600030101010101" pitchFamily="2" charset="-122"/>
            </a:endParaRPr>
          </a:p>
          <a:p>
            <a:pPr algn="l">
              <a:lnSpc>
                <a:spcPts val="4400"/>
              </a:lnSpc>
              <a:buNone/>
            </a:pPr>
            <a:endParaRPr lang="en-US" altLang="zh-CN" b="1" dirty="0">
              <a:solidFill>
                <a:schemeClr val="tx1"/>
              </a:solidFill>
              <a:ea typeface="宋体" panose="02010600030101010101" pitchFamily="2" charset="-122"/>
            </a:endParaRPr>
          </a:p>
          <a:p>
            <a:pPr algn="l">
              <a:lnSpc>
                <a:spcPts val="4400"/>
              </a:lnSpc>
              <a:buNone/>
            </a:pPr>
            <a:r>
              <a:rPr lang="en-US" altLang="zh-CN" dirty="0">
                <a:solidFill>
                  <a:schemeClr val="tx1"/>
                </a:solidFill>
                <a:latin typeface="华文楷体" panose="02010600040101010101" pitchFamily="2" charset="-122"/>
                <a:ea typeface="华文楷体" panose="02010600040101010101" pitchFamily="2" charset="-122"/>
              </a:rPr>
              <a:t>1</a:t>
            </a:r>
            <a:r>
              <a:rPr lang="zh-CN" altLang="x-none" dirty="0">
                <a:solidFill>
                  <a:schemeClr val="tx1"/>
                </a:solidFill>
                <a:latin typeface="华文楷体" panose="02010600040101010101" pitchFamily="2" charset="-122"/>
                <a:ea typeface="华文楷体" panose="02010600040101010101" pitchFamily="2" charset="-122"/>
              </a:rPr>
              <a:t>、</a:t>
            </a:r>
            <a:r>
              <a:rPr lang="zh-CN" altLang="en-US" dirty="0">
                <a:solidFill>
                  <a:schemeClr val="tx1"/>
                </a:solidFill>
                <a:latin typeface="华文楷体" panose="02010600040101010101" pitchFamily="2" charset="-122"/>
                <a:ea typeface="华文楷体" panose="02010600040101010101" pitchFamily="2" charset="-122"/>
              </a:rPr>
              <a:t>促进幼儿的全面发展</a:t>
            </a:r>
            <a:r>
              <a:rPr lang="en-US" altLang="zh-CN" dirty="0">
                <a:solidFill>
                  <a:schemeClr val="tx1"/>
                </a:solidFill>
                <a:latin typeface="华文楷体" panose="02010600040101010101" pitchFamily="2" charset="-122"/>
                <a:ea typeface="华文楷体" panose="02010600040101010101" pitchFamily="2" charset="-122"/>
              </a:rPr>
              <a:t>——</a:t>
            </a:r>
            <a:r>
              <a:rPr lang="zh-CN" altLang="en-US" b="1" dirty="0">
                <a:solidFill>
                  <a:srgbClr val="353AF5"/>
                </a:solidFill>
                <a:latin typeface="华文楷体" panose="02010600040101010101" pitchFamily="2" charset="-122"/>
                <a:ea typeface="华文楷体" panose="02010600040101010101" pitchFamily="2" charset="-122"/>
              </a:rPr>
              <a:t>教育性</a:t>
            </a:r>
            <a:endParaRPr lang="en-US" altLang="zh-CN" b="1" dirty="0">
              <a:solidFill>
                <a:schemeClr val="tx1"/>
              </a:solidFill>
              <a:latin typeface="华文楷体" panose="02010600040101010101" pitchFamily="2" charset="-122"/>
              <a:ea typeface="华文楷体" panose="02010600040101010101" pitchFamily="2" charset="-122"/>
            </a:endParaRPr>
          </a:p>
          <a:p>
            <a:pPr algn="l">
              <a:lnSpc>
                <a:spcPts val="4400"/>
              </a:lnSpc>
              <a:buNone/>
            </a:pPr>
            <a:endParaRPr lang="zh-CN" altLang="x-none" b="1" dirty="0">
              <a:solidFill>
                <a:schemeClr val="tx1"/>
              </a:solidFill>
              <a:latin typeface="华文楷体" panose="02010600040101010101" pitchFamily="2" charset="-122"/>
              <a:ea typeface="华文楷体" panose="02010600040101010101" pitchFamily="2" charset="-122"/>
            </a:endParaRPr>
          </a:p>
          <a:p>
            <a:pPr algn="l">
              <a:lnSpc>
                <a:spcPts val="4400"/>
              </a:lnSpc>
              <a:buNone/>
            </a:pPr>
            <a:r>
              <a:rPr lang="en-US" altLang="zh-CN" dirty="0">
                <a:solidFill>
                  <a:schemeClr val="tx1"/>
                </a:solidFill>
                <a:latin typeface="华文楷体" panose="02010600040101010101" pitchFamily="2" charset="-122"/>
                <a:ea typeface="华文楷体" panose="02010600040101010101" pitchFamily="2" charset="-122"/>
              </a:rPr>
              <a:t>2</a:t>
            </a:r>
            <a:r>
              <a:rPr lang="zh-CN" altLang="x-none" dirty="0">
                <a:solidFill>
                  <a:schemeClr val="tx1"/>
                </a:solidFill>
                <a:latin typeface="华文楷体" panose="02010600040101010101" pitchFamily="2" charset="-122"/>
                <a:ea typeface="华文楷体" panose="02010600040101010101" pitchFamily="2" charset="-122"/>
              </a:rPr>
              <a:t>、为家长</a:t>
            </a:r>
            <a:r>
              <a:rPr lang="zh-CN" altLang="en-US" dirty="0">
                <a:solidFill>
                  <a:schemeClr val="tx1"/>
                </a:solidFill>
                <a:latin typeface="华文楷体" panose="02010600040101010101" pitchFamily="2" charset="-122"/>
                <a:ea typeface="华文楷体" panose="02010600040101010101" pitchFamily="2" charset="-122"/>
              </a:rPr>
              <a:t>服务</a:t>
            </a:r>
            <a:r>
              <a:rPr lang="en-US" altLang="zh-CN" dirty="0">
                <a:solidFill>
                  <a:schemeClr val="tx1"/>
                </a:solidFill>
                <a:latin typeface="华文楷体" panose="02010600040101010101" pitchFamily="2" charset="-122"/>
                <a:ea typeface="华文楷体" panose="02010600040101010101" pitchFamily="2" charset="-122"/>
              </a:rPr>
              <a:t>——</a:t>
            </a:r>
            <a:r>
              <a:rPr lang="zh-CN" altLang="en-US" b="1" dirty="0">
                <a:solidFill>
                  <a:srgbClr val="353AF5"/>
                </a:solidFill>
                <a:latin typeface="华文楷体" panose="02010600040101010101" pitchFamily="2" charset="-122"/>
                <a:ea typeface="华文楷体" panose="02010600040101010101" pitchFamily="2" charset="-122"/>
              </a:rPr>
              <a:t>福利性</a:t>
            </a:r>
            <a:endParaRPr lang="en-US" altLang="zh-CN" b="1" dirty="0">
              <a:solidFill>
                <a:srgbClr val="0000CC"/>
              </a:solidFill>
              <a:latin typeface="华文楷体" panose="02010600040101010101" pitchFamily="2" charset="-122"/>
              <a:ea typeface="华文楷体" panose="02010600040101010101" pitchFamily="2" charset="-122"/>
            </a:endParaRPr>
          </a:p>
          <a:p>
            <a:endParaRPr lang="zh-CN" altLang="en-US" dirty="0">
              <a:ea typeface="宋体" panose="02010600030101010101" pitchFamily="2"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17410" name="内容占位符 2"/>
          <p:cNvSpPr>
            <a:spLocks noGrp="1"/>
          </p:cNvSpPr>
          <p:nvPr>
            <p:ph idx="1"/>
          </p:nvPr>
        </p:nvSpPr>
        <p:spPr>
          <a:xfrm>
            <a:off x="533400" y="271463"/>
            <a:ext cx="8229600" cy="4525962"/>
          </a:xfrm>
        </p:spPr>
        <p:txBody>
          <a:bodyPr vert="horz" wrap="square" lIns="91440" tIns="45720" rIns="91440" bIns="45720" anchor="t">
            <a:normAutofit fontScale="90000"/>
          </a:bodyPr>
          <a:p>
            <a:pPr algn="l">
              <a:lnSpc>
                <a:spcPts val="4400"/>
              </a:lnSpc>
              <a:buNone/>
            </a:pPr>
            <a:r>
              <a:rPr lang="zh-CN" altLang="en-US" b="1" dirty="0">
                <a:solidFill>
                  <a:schemeClr val="tx1"/>
                </a:solidFill>
                <a:ea typeface="宋体" panose="02010600030101010101" pitchFamily="2" charset="-122"/>
                <a:sym typeface="+mn-ea"/>
              </a:rPr>
              <a:t>二、</a:t>
            </a:r>
            <a:r>
              <a:rPr lang="zh-CN" altLang="x-none" b="1" dirty="0">
                <a:solidFill>
                  <a:schemeClr val="tx1"/>
                </a:solidFill>
                <a:ea typeface="宋体" panose="02010600030101010101" pitchFamily="2" charset="-122"/>
                <a:sym typeface="+mn-ea"/>
              </a:rPr>
              <a:t>新时期幼儿园双重任务的特点</a:t>
            </a:r>
            <a:r>
              <a:rPr lang="en-US" altLang="zh-CN" b="1" dirty="0">
                <a:solidFill>
                  <a:schemeClr val="tx1"/>
                </a:solidFill>
                <a:ea typeface="宋体" panose="02010600030101010101" pitchFamily="2" charset="-122"/>
                <a:sym typeface="+mn-ea"/>
              </a:rPr>
              <a:t>  </a:t>
            </a:r>
            <a:endParaRPr lang="en-US" altLang="zh-CN" b="1" dirty="0">
              <a:solidFill>
                <a:schemeClr val="tx1"/>
              </a:solidFill>
              <a:ea typeface="宋体" panose="02010600030101010101" pitchFamily="2" charset="-122"/>
              <a:sym typeface="+mn-ea"/>
            </a:endParaRPr>
          </a:p>
          <a:p>
            <a:pPr algn="l">
              <a:lnSpc>
                <a:spcPts val="4400"/>
              </a:lnSpc>
              <a:buNone/>
            </a:pPr>
            <a:endParaRPr lang="en-US" altLang="zh-CN" b="1" dirty="0">
              <a:solidFill>
                <a:schemeClr val="tx1"/>
              </a:solidFill>
              <a:latin typeface="华文楷体" panose="02010600040101010101" pitchFamily="2" charset="-122"/>
              <a:ea typeface="宋体" panose="02010600030101010101" pitchFamily="2" charset="-122"/>
              <a:sym typeface="+mn-ea"/>
            </a:endParaRPr>
          </a:p>
          <a:p>
            <a:pPr algn="l">
              <a:lnSpc>
                <a:spcPts val="4400"/>
              </a:lnSpc>
              <a:buNone/>
            </a:pPr>
            <a:r>
              <a:rPr lang="en-US" altLang="zh-CN" dirty="0">
                <a:solidFill>
                  <a:schemeClr val="tx1"/>
                </a:solidFill>
                <a:latin typeface="华文楷体" panose="02010600040101010101" pitchFamily="2" charset="-122"/>
                <a:ea typeface="华文楷体" panose="02010600040101010101" pitchFamily="2" charset="-122"/>
              </a:rPr>
              <a:t>1</a:t>
            </a:r>
            <a:r>
              <a:rPr lang="zh-CN" altLang="x-none" dirty="0">
                <a:solidFill>
                  <a:schemeClr val="tx1"/>
                </a:solidFill>
                <a:latin typeface="华文楷体" panose="02010600040101010101" pitchFamily="2" charset="-122"/>
                <a:ea typeface="华文楷体" panose="02010600040101010101" pitchFamily="2" charset="-122"/>
              </a:rPr>
              <a:t>、</a:t>
            </a:r>
            <a:r>
              <a:rPr lang="zh-CN" altLang="en-US" dirty="0">
                <a:solidFill>
                  <a:schemeClr val="tx1"/>
                </a:solidFill>
                <a:latin typeface="华文楷体" panose="02010600040101010101" pitchFamily="2" charset="-122"/>
                <a:ea typeface="华文楷体" panose="02010600040101010101" pitchFamily="2" charset="-122"/>
              </a:rPr>
              <a:t>国家对幼儿身心素质的培养提出了更高的要求</a:t>
            </a:r>
            <a:endParaRPr lang="zh-CN" altLang="x-none" b="1" dirty="0">
              <a:solidFill>
                <a:schemeClr val="tx1"/>
              </a:solidFill>
              <a:latin typeface="华文楷体" panose="02010600040101010101" pitchFamily="2" charset="-122"/>
              <a:ea typeface="华文楷体" panose="02010600040101010101" pitchFamily="2" charset="-122"/>
            </a:endParaRPr>
          </a:p>
          <a:p>
            <a:pPr algn="l">
              <a:lnSpc>
                <a:spcPts val="4400"/>
              </a:lnSpc>
              <a:buNone/>
            </a:pPr>
            <a:r>
              <a:rPr lang="en-US" altLang="zh-CN" dirty="0">
                <a:solidFill>
                  <a:schemeClr val="tx1"/>
                </a:solidFill>
                <a:latin typeface="华文楷体" panose="02010600040101010101" pitchFamily="2" charset="-122"/>
                <a:ea typeface="华文楷体" panose="02010600040101010101" pitchFamily="2" charset="-122"/>
              </a:rPr>
              <a:t>2</a:t>
            </a:r>
            <a:r>
              <a:rPr lang="zh-CN" altLang="x-none" dirty="0">
                <a:solidFill>
                  <a:schemeClr val="tx1"/>
                </a:solidFill>
                <a:latin typeface="华文楷体" panose="02010600040101010101" pitchFamily="2" charset="-122"/>
                <a:ea typeface="华文楷体" panose="02010600040101010101" pitchFamily="2" charset="-122"/>
              </a:rPr>
              <a:t>、家长</a:t>
            </a:r>
            <a:r>
              <a:rPr lang="zh-CN" altLang="en-US" dirty="0">
                <a:solidFill>
                  <a:schemeClr val="tx1"/>
                </a:solidFill>
                <a:latin typeface="华文楷体" panose="02010600040101010101" pitchFamily="2" charset="-122"/>
                <a:ea typeface="华文楷体" panose="02010600040101010101" pitchFamily="2" charset="-122"/>
              </a:rPr>
              <a:t>希望幼儿园提供更广泛、更多样化的服务</a:t>
            </a:r>
            <a:endParaRPr lang="zh-CN" altLang="en-US" dirty="0">
              <a:solidFill>
                <a:schemeClr val="tx1"/>
              </a:solidFill>
              <a:latin typeface="华文楷体" panose="02010600040101010101" pitchFamily="2" charset="-122"/>
              <a:ea typeface="华文楷体" panose="02010600040101010101" pitchFamily="2" charset="-122"/>
            </a:endParaRPr>
          </a:p>
          <a:p>
            <a:pPr algn="l">
              <a:lnSpc>
                <a:spcPts val="4400"/>
              </a:lnSpc>
              <a:buNone/>
            </a:pPr>
            <a:r>
              <a:rPr lang="en-US" altLang="zh-CN" dirty="0">
                <a:solidFill>
                  <a:schemeClr val="tx1"/>
                </a:solidFill>
                <a:latin typeface="华文楷体" panose="02010600040101010101" pitchFamily="2" charset="-122"/>
                <a:ea typeface="华文楷体" panose="02010600040101010101" pitchFamily="2" charset="-122"/>
              </a:rPr>
              <a:t>3</a:t>
            </a:r>
            <a:r>
              <a:rPr lang="zh-CN" altLang="en-US" dirty="0">
                <a:solidFill>
                  <a:schemeClr val="tx1"/>
                </a:solidFill>
                <a:latin typeface="华文楷体" panose="02010600040101010101" pitchFamily="2" charset="-122"/>
                <a:ea typeface="华文楷体" panose="02010600040101010101" pitchFamily="2" charset="-122"/>
              </a:rPr>
              <a:t>、家长对幼儿园的教育保育质量有更高的要求</a:t>
            </a:r>
            <a:endParaRPr lang="zh-CN" altLang="en-US" dirty="0">
              <a:solidFill>
                <a:schemeClr val="tx1"/>
              </a:solidFill>
              <a:latin typeface="华文楷体" panose="02010600040101010101" pitchFamily="2" charset="-122"/>
              <a:ea typeface="华文楷体" panose="02010600040101010101" pitchFamily="2"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Picture 16" descr="识字"/>
          <p:cNvPicPr>
            <a:picLocks noChangeAspect="1"/>
          </p:cNvPicPr>
          <p:nvPr/>
        </p:nvPicPr>
        <p:blipFill>
          <a:blip r:embed="rId1"/>
          <a:stretch>
            <a:fillRect/>
          </a:stretch>
        </p:blipFill>
        <p:spPr>
          <a:xfrm>
            <a:off x="82550" y="59690"/>
            <a:ext cx="4561840" cy="3422015"/>
          </a:xfrm>
          <a:prstGeom prst="rect">
            <a:avLst/>
          </a:prstGeom>
          <a:noFill/>
          <a:ln w="9525">
            <a:noFill/>
          </a:ln>
        </p:spPr>
      </p:pic>
      <p:sp>
        <p:nvSpPr>
          <p:cNvPr id="8195" name="内容占位符 2"/>
          <p:cNvSpPr>
            <a:spLocks noGrp="1"/>
          </p:cNvSpPr>
          <p:nvPr>
            <p:ph type="subTitle" idx="1"/>
          </p:nvPr>
        </p:nvSpPr>
        <p:spPr>
          <a:xfrm>
            <a:off x="1485900" y="1200150"/>
            <a:ext cx="6172200" cy="3394472"/>
          </a:xfrm>
        </p:spPr>
        <p:txBody>
          <a:bodyPr vert="horz" wrap="square" lIns="68580" tIns="34290" rIns="68580" bIns="34290" anchor="t"/>
          <a:p>
            <a:pPr marL="342900" indent="-342900">
              <a:buChar char="•"/>
            </a:pPr>
            <a:endParaRPr lang="zh-CN" altLang="en-US" sz="2400" dirty="0">
              <a:latin typeface="+mn-lt"/>
              <a:ea typeface="宋体" panose="02010600030101010101" pitchFamily="2" charset="-122"/>
              <a:cs typeface="+mn-cs"/>
            </a:endParaRPr>
          </a:p>
        </p:txBody>
      </p:sp>
      <p:pic>
        <p:nvPicPr>
          <p:cNvPr id="4" name="Picture 14" descr="作息表2"/>
          <p:cNvPicPr>
            <a:picLocks noChangeAspect="1"/>
          </p:cNvPicPr>
          <p:nvPr/>
        </p:nvPicPr>
        <p:blipFill>
          <a:blip r:embed="rId2"/>
          <a:stretch>
            <a:fillRect/>
          </a:stretch>
        </p:blipFill>
        <p:spPr>
          <a:xfrm>
            <a:off x="4644390" y="1200150"/>
            <a:ext cx="4380230" cy="3429635"/>
          </a:xfrm>
          <a:prstGeom prst="rect">
            <a:avLst/>
          </a:prstGeom>
          <a:noFill/>
          <a:ln w="9525">
            <a:noFill/>
          </a:ln>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4294967295"/>
          </p:nvPr>
        </p:nvSpPr>
        <p:spPr/>
        <p:txBody>
          <a:bodyPr wrap="square" lIns="68580" tIns="34290" rIns="68580" bIns="34290" numCol="1" anchor="ctr"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3300" b="1" i="0" u="none" strike="noStrike" kern="0" cap="none" spc="0" normalizeH="0" baseline="0" noProof="0" smtClean="0">
              <a:ln>
                <a:noFill/>
              </a:ln>
              <a:solidFill>
                <a:schemeClr val="tx2"/>
              </a:solidFill>
              <a:effectLst/>
              <a:uLnTx/>
              <a:uFillTx/>
              <a:latin typeface="+mj-lt"/>
              <a:ea typeface="宋体" panose="02010600030101010101" pitchFamily="2" charset="-122"/>
              <a:cs typeface="+mj-cs"/>
            </a:endParaRPr>
          </a:p>
        </p:txBody>
      </p:sp>
      <p:sp>
        <p:nvSpPr>
          <p:cNvPr id="9218" name="内容占位符 2"/>
          <p:cNvSpPr>
            <a:spLocks noGrp="1"/>
          </p:cNvSpPr>
          <p:nvPr>
            <p:ph type="subTitle" idx="1"/>
          </p:nvPr>
        </p:nvSpPr>
        <p:spPr>
          <a:xfrm>
            <a:off x="1485900" y="1200150"/>
            <a:ext cx="6172200" cy="3394472"/>
          </a:xfrm>
        </p:spPr>
        <p:txBody>
          <a:bodyPr vert="horz" wrap="square" lIns="68580" tIns="34290" rIns="68580" bIns="34290" anchor="t"/>
          <a:p>
            <a:pPr marL="342900" indent="-342900">
              <a:buChar char="•"/>
            </a:pPr>
            <a:endParaRPr lang="zh-CN" altLang="en-US" sz="2400" dirty="0">
              <a:latin typeface="+mn-lt"/>
              <a:ea typeface="宋体" panose="02010600030101010101" pitchFamily="2" charset="-122"/>
              <a:cs typeface="+mn-cs"/>
            </a:endParaRPr>
          </a:p>
        </p:txBody>
      </p:sp>
      <p:pic>
        <p:nvPicPr>
          <p:cNvPr id="4" name="Picture 15" descr="环境2"/>
          <p:cNvPicPr>
            <a:picLocks noChangeAspect="1"/>
          </p:cNvPicPr>
          <p:nvPr/>
        </p:nvPicPr>
        <p:blipFill>
          <a:blip r:embed="rId1"/>
          <a:stretch>
            <a:fillRect/>
          </a:stretch>
        </p:blipFill>
        <p:spPr>
          <a:xfrm>
            <a:off x="3962400" y="1200150"/>
            <a:ext cx="5109845" cy="2743835"/>
          </a:xfrm>
          <a:prstGeom prst="rect">
            <a:avLst/>
          </a:prstGeom>
          <a:noFill/>
          <a:ln w="9525">
            <a:noFill/>
          </a:ln>
        </p:spPr>
      </p:pic>
      <p:pic>
        <p:nvPicPr>
          <p:cNvPr id="5" name="Picture 16" descr="空白的环境"/>
          <p:cNvPicPr>
            <a:picLocks noChangeAspect="1"/>
          </p:cNvPicPr>
          <p:nvPr/>
        </p:nvPicPr>
        <p:blipFill>
          <a:blip r:embed="rId2"/>
          <a:stretch>
            <a:fillRect/>
          </a:stretch>
        </p:blipFill>
        <p:spPr>
          <a:xfrm>
            <a:off x="34925" y="41275"/>
            <a:ext cx="3819525" cy="4553585"/>
          </a:xfrm>
          <a:prstGeom prst="rect">
            <a:avLst/>
          </a:prstGeom>
          <a:noFill/>
          <a:ln w="9525">
            <a:noFill/>
          </a:ln>
        </p:spPr>
      </p:pic>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9" name="文本框 8"/>
          <p:cNvSpPr txBox="1"/>
          <p:nvPr/>
        </p:nvSpPr>
        <p:spPr>
          <a:xfrm>
            <a:off x="55245" y="136525"/>
            <a:ext cx="4617720" cy="583565"/>
          </a:xfrm>
          <a:prstGeom prst="rect">
            <a:avLst/>
          </a:prstGeom>
          <a:noFill/>
        </p:spPr>
        <p:txBody>
          <a:bodyPr wrap="square" rtlCol="0" anchor="t">
            <a:spAutoFit/>
          </a:bodyPr>
          <a:p>
            <a:r>
              <a:rPr lang="zh-CN" altLang="en-US" sz="3200" b="1" kern="0" noProof="0" smtClean="0">
                <a:ln>
                  <a:noFill/>
                </a:ln>
                <a:solidFill>
                  <a:schemeClr val="tx2"/>
                </a:solidFill>
                <a:effectLst/>
                <a:uLnTx/>
                <a:uFillTx/>
                <a:latin typeface="+mj-lt"/>
                <a:ea typeface="宋体" panose="02010600030101010101" pitchFamily="2" charset="-122"/>
                <a:cs typeface="+mj-cs"/>
                <a:sym typeface="+mn-ea"/>
              </a:rPr>
              <a:t>思考：</a:t>
            </a:r>
            <a:endParaRPr lang="zh-CN" altLang="en-US" sz="3200" b="1" kern="0" noProof="0" smtClean="0">
              <a:ln>
                <a:noFill/>
              </a:ln>
              <a:solidFill>
                <a:schemeClr val="tx2"/>
              </a:solidFill>
              <a:effectLst/>
              <a:uLnTx/>
              <a:uFillTx/>
              <a:latin typeface="+mj-lt"/>
              <a:ea typeface="宋体" panose="02010600030101010101" pitchFamily="2" charset="-122"/>
              <a:cs typeface="+mj-cs"/>
              <a:sym typeface="+mn-ea"/>
            </a:endParaRPr>
          </a:p>
        </p:txBody>
      </p:sp>
      <p:sp>
        <p:nvSpPr>
          <p:cNvPr id="78851" name="Rectangle 3"/>
          <p:cNvSpPr>
            <a:spLocks noGrp="1"/>
          </p:cNvSpPr>
          <p:nvPr>
            <p:ph idx="1"/>
          </p:nvPr>
        </p:nvSpPr>
        <p:spPr>
          <a:xfrm>
            <a:off x="503555" y="1083310"/>
            <a:ext cx="8147685" cy="4081145"/>
          </a:xfrm>
        </p:spPr>
        <p:txBody>
          <a:bodyPr vert="horz" wrap="square" lIns="91440" tIns="45720" rIns="91440" bIns="45720" anchor="t"/>
          <a:p>
            <a:pPr algn="l">
              <a:buNone/>
            </a:pPr>
            <a:r>
              <a:rPr lang="zh-CN" altLang="en-US" sz="3600" dirty="0">
                <a:solidFill>
                  <a:schemeClr val="tx1"/>
                </a:solidFill>
                <a:ea typeface="宋体" panose="02010600030101010101" pitchFamily="2" charset="-122"/>
              </a:rPr>
              <a:t>你看到了的</a:t>
            </a:r>
            <a:r>
              <a:rPr lang="zh-CN" altLang="en-US" sz="3600" b="1" dirty="0">
                <a:solidFill>
                  <a:srgbClr val="FF0000"/>
                </a:solidFill>
                <a:ea typeface="宋体" panose="02010600030101010101" pitchFamily="2" charset="-122"/>
              </a:rPr>
              <a:t>教育的方式、教育的内容</a:t>
            </a:r>
            <a:endParaRPr lang="zh-CN" altLang="en-US" sz="3600" b="1" dirty="0">
              <a:solidFill>
                <a:srgbClr val="FF0000"/>
              </a:solidFill>
              <a:ea typeface="宋体" panose="02010600030101010101" pitchFamily="2" charset="-122"/>
            </a:endParaRPr>
          </a:p>
          <a:p>
            <a:pPr>
              <a:buNone/>
            </a:pPr>
            <a:endParaRPr lang="zh-CN" altLang="en-US" sz="3600" b="1" dirty="0">
              <a:solidFill>
                <a:srgbClr val="0000CC"/>
              </a:solidFill>
              <a:ea typeface="宋体" panose="02010600030101010101" pitchFamily="2" charset="-122"/>
            </a:endParaRPr>
          </a:p>
          <a:p>
            <a:pPr>
              <a:buNone/>
            </a:pPr>
            <a:r>
              <a:rPr lang="zh-CN" altLang="en-US" sz="3600" b="1" dirty="0">
                <a:solidFill>
                  <a:srgbClr val="0000CC"/>
                </a:solidFill>
                <a:ea typeface="宋体" panose="02010600030101010101" pitchFamily="2" charset="-122"/>
              </a:rPr>
              <a:t>它们是适宜的吗？为什么？</a:t>
            </a:r>
            <a:endParaRPr lang="zh-CN" altLang="en-US" sz="3600" b="1" dirty="0">
              <a:solidFill>
                <a:srgbClr val="0000CC"/>
              </a:solidFill>
              <a:ea typeface="宋体" panose="02010600030101010101" pitchFamily="2" charset="-122"/>
            </a:endParaRPr>
          </a:p>
          <a:p>
            <a:pPr>
              <a:buNone/>
            </a:pPr>
            <a:endParaRPr lang="zh-CN" altLang="en-US" sz="3600" b="1" dirty="0">
              <a:solidFill>
                <a:srgbClr val="0000CC"/>
              </a:solidFill>
              <a:ea typeface="宋体" panose="02010600030101010101" pitchFamily="2" charset="-122"/>
            </a:endParaRPr>
          </a:p>
          <a:p>
            <a:pPr>
              <a:buNone/>
            </a:pPr>
            <a:endParaRPr lang="zh-CN" altLang="en-US" sz="3600" b="1" dirty="0">
              <a:solidFill>
                <a:srgbClr val="FF0000"/>
              </a:solidFill>
              <a:ea typeface="宋体" panose="02010600030101010101" pitchFamily="2"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8851">
                                            <p:txEl>
                                              <p:charRg st="0" end="15"/>
                                            </p:txEl>
                                          </p:spTgt>
                                        </p:tgtEl>
                                        <p:attrNameLst>
                                          <p:attrName>style.visibility</p:attrName>
                                        </p:attrNameLst>
                                      </p:cBhvr>
                                      <p:to>
                                        <p:strVal val="visible"/>
                                      </p:to>
                                    </p:set>
                                    <p:anim calcmode="lin" valueType="num">
                                      <p:cBhvr additive="base">
                                        <p:cTn id="11" dur="500" fill="hold"/>
                                        <p:tgtEl>
                                          <p:spTgt spid="78851">
                                            <p:txEl>
                                              <p:charRg st="0" end="1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8851">
                                            <p:txEl>
                                              <p:charRg st="0"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3925570" y="186690"/>
            <a:ext cx="1400810" cy="8737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200" b="1"/>
              <a:t>教育目的</a:t>
            </a:r>
            <a:endParaRPr lang="zh-CN" altLang="en-US" sz="3200" b="1"/>
          </a:p>
        </p:txBody>
      </p:sp>
      <p:sp>
        <p:nvSpPr>
          <p:cNvPr id="2" name="圆角矩形 1"/>
          <p:cNvSpPr/>
          <p:nvPr/>
        </p:nvSpPr>
        <p:spPr>
          <a:xfrm>
            <a:off x="3192145" y="1060450"/>
            <a:ext cx="2928620" cy="575945"/>
          </a:xfrm>
          <a:prstGeom prst="roundRect">
            <a:avLst/>
          </a:prstGeom>
          <a:extLst>
            <a:ext uri="{909E8E84-426E-40DD-AFC4-6F175D3DCCD1}">
              <a14:hiddenFill xmlns:a14="http://schemas.microsoft.com/office/drawing/2010/main">
                <a:solidFill>
                  <a:schemeClr val="lt1"/>
                </a:solidFill>
              </a14:hiddenFill>
            </a:ext>
          </a:extLst>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sz="3200" b="1"/>
              <a:t>学前教育目标</a:t>
            </a:r>
            <a:endParaRPr lang="zh-CN" altLang="en-US" sz="3200" b="1"/>
          </a:p>
        </p:txBody>
      </p:sp>
      <p:sp>
        <p:nvSpPr>
          <p:cNvPr id="4" name="圆角矩形 3"/>
          <p:cNvSpPr/>
          <p:nvPr/>
        </p:nvSpPr>
        <p:spPr>
          <a:xfrm>
            <a:off x="4663440" y="1636395"/>
            <a:ext cx="4356100"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地方性教育目标</a:t>
            </a:r>
            <a:endParaRPr lang="zh-CN" altLang="en-US" sz="2800">
              <a:latin typeface="黑体" panose="02010609060101010101" charset="-122"/>
              <a:ea typeface="黑体" panose="02010609060101010101" charset="-122"/>
            </a:endParaRPr>
          </a:p>
        </p:txBody>
      </p:sp>
      <p:sp>
        <p:nvSpPr>
          <p:cNvPr id="5" name="圆角矩形 4"/>
          <p:cNvSpPr/>
          <p:nvPr/>
        </p:nvSpPr>
        <p:spPr>
          <a:xfrm>
            <a:off x="1255395" y="1638300"/>
            <a:ext cx="3383280"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幼儿园课程目标</a:t>
            </a:r>
            <a:endParaRPr lang="zh-CN" altLang="en-US" sz="2800">
              <a:latin typeface="黑体" panose="02010609060101010101" charset="-122"/>
              <a:ea typeface="黑体" panose="02010609060101010101" charset="-122"/>
            </a:endParaRPr>
          </a:p>
        </p:txBody>
      </p:sp>
      <p:sp>
        <p:nvSpPr>
          <p:cNvPr id="6" name="圆角矩形 5"/>
          <p:cNvSpPr/>
          <p:nvPr/>
        </p:nvSpPr>
        <p:spPr>
          <a:xfrm>
            <a:off x="4661535" y="2212340"/>
            <a:ext cx="4438015"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一个幼儿园的教育目标</a:t>
            </a:r>
            <a:endParaRPr lang="zh-CN" altLang="en-US" sz="2800">
              <a:latin typeface="黑体" panose="02010609060101010101" charset="-122"/>
              <a:ea typeface="黑体" panose="02010609060101010101" charset="-122"/>
            </a:endParaRPr>
          </a:p>
        </p:txBody>
      </p:sp>
      <p:sp>
        <p:nvSpPr>
          <p:cNvPr id="7" name="圆角矩形 6"/>
          <p:cNvSpPr/>
          <p:nvPr/>
        </p:nvSpPr>
        <p:spPr>
          <a:xfrm>
            <a:off x="304800" y="2214245"/>
            <a:ext cx="4323080"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各年龄阶段教育目标</a:t>
            </a:r>
            <a:endParaRPr lang="zh-CN" altLang="en-US" sz="2800">
              <a:latin typeface="黑体" panose="02010609060101010101" charset="-122"/>
              <a:ea typeface="黑体" panose="02010609060101010101" charset="-122"/>
            </a:endParaRPr>
          </a:p>
        </p:txBody>
      </p:sp>
      <p:sp>
        <p:nvSpPr>
          <p:cNvPr id="8" name="圆角矩形 7"/>
          <p:cNvSpPr/>
          <p:nvPr/>
        </p:nvSpPr>
        <p:spPr>
          <a:xfrm>
            <a:off x="4663440" y="2788285"/>
            <a:ext cx="4309745"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一个班级的教育目标</a:t>
            </a:r>
            <a:endParaRPr lang="zh-CN" altLang="en-US" sz="2800">
              <a:latin typeface="黑体" panose="02010609060101010101" charset="-122"/>
              <a:ea typeface="黑体" panose="02010609060101010101" charset="-122"/>
            </a:endParaRPr>
          </a:p>
        </p:txBody>
      </p:sp>
      <p:sp>
        <p:nvSpPr>
          <p:cNvPr id="10" name="圆角矩形 9"/>
          <p:cNvSpPr/>
          <p:nvPr/>
        </p:nvSpPr>
        <p:spPr>
          <a:xfrm>
            <a:off x="109220" y="2787650"/>
            <a:ext cx="4542790" cy="115252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一月、一周（单元活动）教育目标</a:t>
            </a:r>
            <a:endParaRPr lang="zh-CN" altLang="en-US" sz="2800">
              <a:latin typeface="黑体" panose="02010609060101010101" charset="-122"/>
              <a:ea typeface="黑体" panose="02010609060101010101" charset="-122"/>
            </a:endParaRPr>
          </a:p>
        </p:txBody>
      </p:sp>
      <p:sp>
        <p:nvSpPr>
          <p:cNvPr id="11" name="圆角矩形 10"/>
          <p:cNvSpPr/>
          <p:nvPr/>
        </p:nvSpPr>
        <p:spPr>
          <a:xfrm>
            <a:off x="4652010" y="3364230"/>
            <a:ext cx="4320540"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不同活动组的教育目标</a:t>
            </a:r>
            <a:endParaRPr lang="zh-CN" altLang="en-US" sz="2800">
              <a:latin typeface="黑体" panose="02010609060101010101" charset="-122"/>
              <a:ea typeface="黑体" panose="02010609060101010101" charset="-122"/>
            </a:endParaRPr>
          </a:p>
        </p:txBody>
      </p:sp>
      <p:sp>
        <p:nvSpPr>
          <p:cNvPr id="12" name="圆角矩形 11"/>
          <p:cNvSpPr/>
          <p:nvPr/>
        </p:nvSpPr>
        <p:spPr>
          <a:xfrm>
            <a:off x="4659630" y="3955415"/>
            <a:ext cx="4265930" cy="9448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对每个幼儿个体的教育目标</a:t>
            </a:r>
            <a:endParaRPr lang="zh-CN" altLang="en-US" sz="2800">
              <a:latin typeface="黑体" panose="02010609060101010101" charset="-122"/>
              <a:ea typeface="黑体" panose="02010609060101010101" charset="-122"/>
            </a:endParaRPr>
          </a:p>
        </p:txBody>
      </p:sp>
      <p:sp>
        <p:nvSpPr>
          <p:cNvPr id="13" name="圆角矩形 12"/>
          <p:cNvSpPr/>
          <p:nvPr/>
        </p:nvSpPr>
        <p:spPr>
          <a:xfrm>
            <a:off x="186055" y="3955415"/>
            <a:ext cx="4465955" cy="97917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latin typeface="黑体" panose="02010609060101010101" charset="-122"/>
                <a:ea typeface="黑体" panose="02010609060101010101" charset="-122"/>
              </a:rPr>
              <a:t>一日（一个）活动的教育目标</a:t>
            </a:r>
            <a:endParaRPr lang="zh-CN" altLang="en-US" sz="2800">
              <a:latin typeface="黑体" panose="02010609060101010101" charset="-122"/>
              <a:ea typeface="黑体" panose="02010609060101010101" charset="-122"/>
            </a:endParaRPr>
          </a:p>
        </p:txBody>
      </p:sp>
      <p:cxnSp>
        <p:nvCxnSpPr>
          <p:cNvPr id="15" name="直接连接符 14"/>
          <p:cNvCxnSpPr>
            <a:stCxn id="2" idx="2"/>
          </p:cNvCxnSpPr>
          <p:nvPr/>
        </p:nvCxnSpPr>
        <p:spPr>
          <a:xfrm flipH="1">
            <a:off x="4627880" y="1636395"/>
            <a:ext cx="28575" cy="3263900"/>
          </a:xfrm>
          <a:prstGeom prst="line">
            <a:avLst/>
          </a:prstGeom>
          <a:ln w="76200"/>
        </p:spPr>
        <p:style>
          <a:lnRef idx="3">
            <a:schemeClr val="dk1"/>
          </a:lnRef>
          <a:fillRef idx="0">
            <a:schemeClr val="dk1"/>
          </a:fillRef>
          <a:effectRef idx="2">
            <a:schemeClr val="dk1"/>
          </a:effectRef>
          <a:fontRef idx="minor">
            <a:schemeClr val="tx1"/>
          </a:fontRef>
        </p:style>
      </p:cxn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491490" y="356870"/>
            <a:ext cx="4852035" cy="5759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200">
                <a:latin typeface="华文新魏" panose="02010800040101010101" pitchFamily="2" charset="-122"/>
                <a:ea typeface="华文新魏" panose="02010800040101010101" pitchFamily="2" charset="-122"/>
              </a:rPr>
              <a:t>一、我国学前教育的目标</a:t>
            </a:r>
            <a:endParaRPr lang="zh-CN" altLang="en-US" sz="3200">
              <a:latin typeface="华文新魏" panose="02010800040101010101" pitchFamily="2" charset="-122"/>
              <a:ea typeface="华文新魏" panose="02010800040101010101" pitchFamily="2" charset="-122"/>
            </a:endParaRPr>
          </a:p>
        </p:txBody>
      </p:sp>
      <p:sp>
        <p:nvSpPr>
          <p:cNvPr id="4" name="文本框 3"/>
          <p:cNvSpPr txBox="1"/>
          <p:nvPr/>
        </p:nvSpPr>
        <p:spPr>
          <a:xfrm>
            <a:off x="821055" y="1428750"/>
            <a:ext cx="7999095" cy="3046095"/>
          </a:xfrm>
          <a:prstGeom prst="rect">
            <a:avLst/>
          </a:prstGeom>
          <a:noFill/>
        </p:spPr>
        <p:txBody>
          <a:bodyPr wrap="square" rtlCol="0">
            <a:spAutoFit/>
          </a:bodyPr>
          <a:p>
            <a:pPr>
              <a:lnSpc>
                <a:spcPct val="150000"/>
              </a:lnSpc>
            </a:pPr>
            <a:r>
              <a:rPr lang="en-US" altLang="zh-CN"/>
              <a:t>             </a:t>
            </a:r>
            <a:r>
              <a:rPr lang="zh-CN" altLang="en-US" sz="3200"/>
              <a:t>教育目的是指一个国家和民族通过教育方针，要把受教育者培养成什么样规格的人，它是对培养人才的质量和规格的总体要求，是培养人才的顶层设计。</a:t>
            </a:r>
            <a:endParaRPr lang="zh-CN" altLang="en-US" sz="32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64243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73456" y="501059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502427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613999"/>
            <a:ext cx="485301" cy="485751"/>
          </a:xfrm>
          <a:prstGeom prst="rect">
            <a:avLst/>
          </a:prstGeom>
        </p:spPr>
      </p:pic>
      <p:cxnSp>
        <p:nvCxnSpPr>
          <p:cNvPr id="232" name="Straight Connector 231"/>
          <p:cNvCxnSpPr>
            <a:stCxn id="233" idx="4"/>
          </p:cNvCxnSpPr>
          <p:nvPr/>
        </p:nvCxnSpPr>
        <p:spPr>
          <a:xfrm flipH="1">
            <a:off x="8175503" y="481428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59596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934723"/>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5728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177" y="471945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5011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93891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94880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6673" y="495716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66771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502056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p:nvPr/>
        </p:nvCxnSpPr>
        <p:spPr>
          <a:xfrm flipH="1">
            <a:off x="449702" y="486593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5853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圆角矩形 2"/>
          <p:cNvSpPr/>
          <p:nvPr/>
        </p:nvSpPr>
        <p:spPr>
          <a:xfrm>
            <a:off x="250825" y="387985"/>
            <a:ext cx="8511540" cy="38531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l">
              <a:lnSpc>
                <a:spcPct val="150000"/>
              </a:lnSpc>
            </a:pPr>
            <a:r>
              <a:rPr lang="en-US" altLang="zh-CN" sz="3200">
                <a:latin typeface="楷体" panose="02010609060101010101" charset="-122"/>
                <a:ea typeface="楷体" panose="02010609060101010101" charset="-122"/>
                <a:cs typeface="楷体" panose="02010609060101010101" charset="-122"/>
              </a:rPr>
              <a:t>   </a:t>
            </a:r>
            <a:r>
              <a:rPr lang="zh-CN" altLang="en-US" sz="3200">
                <a:latin typeface="楷体" panose="02010609060101010101" charset="-122"/>
                <a:ea typeface="楷体" panose="02010609060101010101" charset="-122"/>
                <a:cs typeface="楷体" panose="02010609060101010101" charset="-122"/>
              </a:rPr>
              <a:t>《中华人民共和国教育法》规定我国的教育目的是：</a:t>
            </a:r>
            <a:r>
              <a:rPr lang="en-US" altLang="zh-CN" sz="3200">
                <a:latin typeface="楷体" panose="02010609060101010101" charset="-122"/>
                <a:ea typeface="楷体" panose="02010609060101010101" charset="-122"/>
                <a:cs typeface="楷体" panose="02010609060101010101" charset="-122"/>
              </a:rPr>
              <a:t>“</a:t>
            </a:r>
            <a:r>
              <a:rPr lang="zh-CN" altLang="en-US" sz="3200">
                <a:latin typeface="楷体" panose="02010609060101010101" charset="-122"/>
                <a:ea typeface="楷体" panose="02010609060101010101" charset="-122"/>
                <a:cs typeface="楷体" panose="02010609060101010101" charset="-122"/>
              </a:rPr>
              <a:t>教育必须为社会主义现代化建设服务，必须与生产劳动相结合，培养德、智、体等方面全面发展的社会主义事业的建设者和接班人。</a:t>
            </a:r>
            <a:r>
              <a:rPr lang="en-US" altLang="zh-CN" sz="3200">
                <a:latin typeface="楷体" panose="02010609060101010101" charset="-122"/>
                <a:ea typeface="楷体" panose="02010609060101010101" charset="-122"/>
                <a:cs typeface="楷体" panose="02010609060101010101" charset="-122"/>
              </a:rPr>
              <a:t>”</a:t>
            </a:r>
            <a:endParaRPr lang="en-US" altLang="zh-CN" sz="32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COMMONDATA" val="eyJoZGlkIjoiYjk5ODM0YmMxOWJiYWQyNDU4MGIzYWRmYTA0ZmI5NDc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2936</Words>
  <Application>WPS 演示</Application>
  <PresentationFormat>全屏显示(16:9)</PresentationFormat>
  <Paragraphs>281</Paragraphs>
  <Slides>31</Slides>
  <Notes>82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31</vt:i4>
      </vt:variant>
    </vt:vector>
  </HeadingPairs>
  <TitlesOfParts>
    <vt:vector size="46" baseType="lpstr">
      <vt:lpstr>Arial</vt:lpstr>
      <vt:lpstr>宋体</vt:lpstr>
      <vt:lpstr>Wingdings</vt:lpstr>
      <vt:lpstr>Franchise</vt:lpstr>
      <vt:lpstr>Ebrima</vt:lpstr>
      <vt:lpstr>Open Sans Light</vt:lpstr>
      <vt:lpstr>Anonymous</vt:lpstr>
      <vt:lpstr>楷体</vt:lpstr>
      <vt:lpstr>黑体</vt:lpstr>
      <vt:lpstr>华文新魏</vt:lpstr>
      <vt:lpstr>Calibri</vt:lpstr>
      <vt:lpstr>微软雅黑</vt:lpstr>
      <vt:lpstr>Arial Unicode MS</vt:lpstr>
      <vt:lpstr>华文楷体</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案例：</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010101</dc:creator>
  <cp:lastModifiedBy>盈盈</cp:lastModifiedBy>
  <cp:revision>1014</cp:revision>
  <dcterms:created xsi:type="dcterms:W3CDTF">2012-06-20T01:19:00Z</dcterms:created>
  <dcterms:modified xsi:type="dcterms:W3CDTF">2022-05-19T06:10:45Z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2052-11.1.0.11691</vt:lpwstr>
  </property>
  <property fmtid="{D5CDD505-2E9C-101B-9397-08002B2CF9AE}" pid="3" name="ICV">
    <vt:lpwstr>8F35688888AD4B7D9DE39086477EA6D7</vt:lpwstr>
  </property>
</Properties>
</file>